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33"/>
  </p:notesMasterIdLst>
  <p:handoutMasterIdLst>
    <p:handoutMasterId r:id="rId34"/>
  </p:handoutMasterIdLst>
  <p:sldIdLst>
    <p:sldId id="256" r:id="rId2"/>
    <p:sldId id="257" r:id="rId3"/>
    <p:sldId id="274" r:id="rId4"/>
    <p:sldId id="259" r:id="rId5"/>
    <p:sldId id="262" r:id="rId6"/>
    <p:sldId id="258" r:id="rId7"/>
    <p:sldId id="261" r:id="rId8"/>
    <p:sldId id="263" r:id="rId9"/>
    <p:sldId id="264" r:id="rId10"/>
    <p:sldId id="266" r:id="rId11"/>
    <p:sldId id="267" r:id="rId12"/>
    <p:sldId id="268" r:id="rId13"/>
    <p:sldId id="269" r:id="rId14"/>
    <p:sldId id="265" r:id="rId15"/>
    <p:sldId id="271" r:id="rId16"/>
    <p:sldId id="273" r:id="rId17"/>
    <p:sldId id="270" r:id="rId18"/>
    <p:sldId id="276" r:id="rId19"/>
    <p:sldId id="277" r:id="rId20"/>
    <p:sldId id="279" r:id="rId21"/>
    <p:sldId id="280" r:id="rId22"/>
    <p:sldId id="281" r:id="rId23"/>
    <p:sldId id="282" r:id="rId24"/>
    <p:sldId id="283" r:id="rId25"/>
    <p:sldId id="284" r:id="rId26"/>
    <p:sldId id="285" r:id="rId27"/>
    <p:sldId id="286" r:id="rId28"/>
    <p:sldId id="287" r:id="rId29"/>
    <p:sldId id="272" r:id="rId30"/>
    <p:sldId id="275" r:id="rId31"/>
    <p:sldId id="26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44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69C246-91B4-A24F-9CB4-E9D37C14A1B7}" type="datetimeFigureOut">
              <a:rPr lang="en-US" smtClean="0"/>
              <a:t>5/28/20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0B116E-D1AD-9D42-9EBE-149A5D34B387}" type="slidenum">
              <a:rPr lang="en-US" smtClean="0"/>
              <a:t>‹#›</a:t>
            </a:fld>
            <a:endParaRPr lang="en-US"/>
          </a:p>
        </p:txBody>
      </p:sp>
    </p:spTree>
    <p:extLst>
      <p:ext uri="{BB962C8B-B14F-4D97-AF65-F5344CB8AC3E}">
        <p14:creationId xmlns:p14="http://schemas.microsoft.com/office/powerpoint/2010/main" val="40828176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28B00A-6802-004A-9AD1-4D9AAC298DE6}" type="datetimeFigureOut">
              <a:rPr lang="en-US" smtClean="0"/>
              <a:t>5/28/20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AC1009-C941-EF42-B09D-0CE7420C67BE}" type="slidenum">
              <a:rPr lang="en-US" smtClean="0"/>
              <a:t>‹#›</a:t>
            </a:fld>
            <a:endParaRPr lang="en-US"/>
          </a:p>
        </p:txBody>
      </p:sp>
    </p:spTree>
    <p:extLst>
      <p:ext uri="{BB962C8B-B14F-4D97-AF65-F5344CB8AC3E}">
        <p14:creationId xmlns:p14="http://schemas.microsoft.com/office/powerpoint/2010/main" val="9597760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C1009-C941-EF42-B09D-0CE7420C67BE}" type="slidenum">
              <a:rPr lang="en-US" smtClean="0"/>
              <a:t>1</a:t>
            </a:fld>
            <a:endParaRPr lang="en-US"/>
          </a:p>
        </p:txBody>
      </p:sp>
    </p:spTree>
    <p:extLst>
      <p:ext uri="{BB962C8B-B14F-4D97-AF65-F5344CB8AC3E}">
        <p14:creationId xmlns:p14="http://schemas.microsoft.com/office/powerpoint/2010/main" val="179372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C1009-C941-EF42-B09D-0CE7420C67BE}" type="slidenum">
              <a:rPr lang="en-US" smtClean="0"/>
              <a:t>7</a:t>
            </a:fld>
            <a:endParaRPr lang="en-US"/>
          </a:p>
        </p:txBody>
      </p:sp>
    </p:spTree>
    <p:extLst>
      <p:ext uri="{BB962C8B-B14F-4D97-AF65-F5344CB8AC3E}">
        <p14:creationId xmlns:p14="http://schemas.microsoft.com/office/powerpoint/2010/main" val="226425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B89D2CD-800C-4940-9CBA-6E8092A654EA}"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641779-5E99-8742-AF5C-FA619FE0124B}" type="datetime1">
              <a:rPr lang="en-US" smtClean="0"/>
              <a:t>5/28/20</a:t>
            </a:fld>
            <a:endParaRPr lang="en-US"/>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7" name="Slide Number Placeholder 6"/>
          <p:cNvSpPr>
            <a:spLocks noGrp="1"/>
          </p:cNvSpPr>
          <p:nvPr>
            <p:ph type="sldNum" sz="quarter" idx="12"/>
          </p:nvPr>
        </p:nvSpPr>
        <p:spPr/>
        <p:txBody>
          <a:bodyPr/>
          <a:lstStyle/>
          <a:p>
            <a:fld id="{3A9BB43B-B567-5840-B0BC-AF612BEF5BA1}"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EE8C5-8B42-A14E-B6BA-099B4E5B9F76}" type="datetime1">
              <a:rPr lang="en-US" smtClean="0"/>
              <a:t>5/28/20</a:t>
            </a:fld>
            <a:endParaRPr lang="en-US"/>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7" name="Slide Number Placeholder 6"/>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F99AF-F261-914C-8B50-6B94A580C9C3}" type="datetime1">
              <a:rPr lang="en-US" smtClean="0"/>
              <a:t>5/28/20</a:t>
            </a:fld>
            <a:endParaRPr lang="en-US"/>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7" name="Slide Number Placeholder 6"/>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8F630F3-E9DD-7549-85C0-0B72E586A367}" type="datetime1">
              <a:rPr lang="en-US" smtClean="0"/>
              <a:t>5/28/20</a:t>
            </a:fld>
            <a:endParaRPr lang="en-US"/>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7" name="Slide Number Placeholder 6"/>
          <p:cNvSpPr>
            <a:spLocks noGrp="1"/>
          </p:cNvSpPr>
          <p:nvPr>
            <p:ph type="sldNum" sz="quarter" idx="12"/>
          </p:nvPr>
        </p:nvSpPr>
        <p:spPr/>
        <p:txBody>
          <a:bodyPr/>
          <a:lstStyle/>
          <a:p>
            <a:fld id="{3A9BB43B-B567-5840-B0BC-AF612BEF5BA1}"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81671-E32F-C549-B3F4-7FCD30A0E6E0}" type="datetime1">
              <a:rPr lang="en-US" smtClean="0"/>
              <a:t>5/28/20</a:t>
            </a:fld>
            <a:endParaRPr lang="en-US"/>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7" name="Slide Number Placeholder 6"/>
          <p:cNvSpPr>
            <a:spLocks noGrp="1"/>
          </p:cNvSpPr>
          <p:nvPr>
            <p:ph type="sldNum" sz="quarter" idx="12"/>
          </p:nvPr>
        </p:nvSpPr>
        <p:spPr/>
        <p:txBody>
          <a:bodyPr/>
          <a:lstStyle/>
          <a:p>
            <a:fld id="{3A9BB43B-B567-5840-B0BC-AF612BEF5BA1}"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8E866D4-443A-1A4F-A674-806558239BDE}"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FC526E-6EF6-CD46-AA11-7BABBC6FEEBE}"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A3A91E6-8A6C-3C48-A559-60F61571F74C}"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01FF4948-9C7C-DE43-B592-0C3C7881B1A0}"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D40B751A-C901-E249-8954-7E6AD869B8EF}"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2B2AFDF5-D8BF-E14A-81BA-E6ED3AAF66F0}" type="datetime1">
              <a:rPr lang="en-US" smtClean="0"/>
              <a:t>5/28/20</a:t>
            </a:fld>
            <a:endParaRPr lang="en-US"/>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12"/>
          </p:nvPr>
        </p:nvSpPr>
        <p:spPr/>
        <p:txBody>
          <a:bodyPr/>
          <a:lstStyle/>
          <a:p>
            <a:fld id="{3A9BB43B-B567-5840-B0BC-AF612BEF5BA1}"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FD6F77A-03E9-C14D-A5EF-E9A7BACCDF79}" type="datetime1">
              <a:rPr lang="en-US" smtClean="0"/>
              <a:t>5/28/20</a:t>
            </a:fld>
            <a:endParaRPr lang="en-US"/>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7" name="Slide Number Placeholder 6"/>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0D5CD1E-8B41-D644-9971-592CC7CAF8C7}" type="datetime1">
              <a:rPr lang="en-US" smtClean="0"/>
              <a:t>5/28/20</a:t>
            </a:fld>
            <a:endParaRPr lang="en-US"/>
          </a:p>
        </p:txBody>
      </p:sp>
      <p:sp>
        <p:nvSpPr>
          <p:cNvPr id="8" name="Footer Placeholder 7"/>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9" name="Slide Number Placeholder 8"/>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DCF3115-354F-0344-A1E4-97BA567A6FD5}" type="datetime1">
              <a:rPr lang="en-US" smtClean="0"/>
              <a:t>5/28/20</a:t>
            </a:fld>
            <a:endParaRPr lang="en-US"/>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Slide Number Placeholder 4"/>
          <p:cNvSpPr>
            <a:spLocks noGrp="1"/>
          </p:cNvSpPr>
          <p:nvPr>
            <p:ph type="sldNum" sz="quarter" idx="12"/>
          </p:nvPr>
        </p:nvSpPr>
        <p:spPr/>
        <p:txBody>
          <a:bodyPr/>
          <a:lstStyle/>
          <a:p>
            <a:fld id="{3A9BB43B-B567-5840-B0BC-AF612BEF5BA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EF187-8B09-AD46-A062-1388F62F1443}" type="datetime1">
              <a:rPr lang="en-US" smtClean="0"/>
              <a:t>5/28/20</a:t>
            </a:fld>
            <a:endParaRPr lang="en-US"/>
          </a:p>
        </p:txBody>
      </p:sp>
      <p:sp>
        <p:nvSpPr>
          <p:cNvPr id="3" name="Footer Placeholder 2"/>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4" name="Slide Number Placeholder 3"/>
          <p:cNvSpPr>
            <a:spLocks noGrp="1"/>
          </p:cNvSpPr>
          <p:nvPr>
            <p:ph type="sldNum" sz="quarter" idx="12"/>
          </p:nvPr>
        </p:nvSpPr>
        <p:spPr/>
        <p:txBody>
          <a:bodyPr/>
          <a:lstStyle/>
          <a:p>
            <a:fld id="{3A9BB43B-B567-5840-B0BC-AF612BEF5BA1}"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DF7DDA28-9BD8-7645-8FDA-B24A6420860A}" type="datetime1">
              <a:rPr lang="en-US" smtClean="0"/>
              <a:t>5/28/20</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r>
              <a:rPr lang="en-US" smtClean="0"/>
              <a:t>Elizabeth Driscoll, LPC, Define Your Duende, The International Center for Contemporary Psychoanalytic Psychotherapy </a:t>
            </a:r>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3A9BB43B-B567-5840-B0BC-AF612BEF5BA1}"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hf sldNum="0" hd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rtablecalm.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341" y="510962"/>
            <a:ext cx="7808976" cy="1208377"/>
          </a:xfrm>
        </p:spPr>
        <p:txBody>
          <a:bodyPr>
            <a:normAutofit/>
          </a:bodyPr>
          <a:lstStyle/>
          <a:p>
            <a:r>
              <a:rPr lang="en-US" dirty="0" smtClean="0"/>
              <a:t>Be There for your Movement</a:t>
            </a:r>
            <a:endParaRPr lang="en-US" dirty="0"/>
          </a:p>
        </p:txBody>
      </p:sp>
      <p:pic>
        <p:nvPicPr>
          <p:cNvPr id="7" name="Picture 6"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042" y="2991169"/>
            <a:ext cx="3378200" cy="2413000"/>
          </a:xfrm>
          <a:prstGeom prst="rect">
            <a:avLst/>
          </a:prstGeom>
        </p:spPr>
      </p:pic>
      <p:sp>
        <p:nvSpPr>
          <p:cNvPr id="3" name="Footer Placeholder 2"/>
          <p:cNvSpPr>
            <a:spLocks noGrp="1"/>
          </p:cNvSpPr>
          <p:nvPr>
            <p:ph type="ftr" sz="quarter" idx="11"/>
          </p:nvPr>
        </p:nvSpPr>
        <p:spPr/>
        <p:txBody>
          <a:bodyPr/>
          <a:lstStyle/>
          <a:p>
            <a:r>
              <a:rPr lang="en-US" dirty="0" smtClean="0"/>
              <a:t>Elizabeth Driscoll, LPC, Define Your </a:t>
            </a:r>
            <a:r>
              <a:rPr lang="en-US" dirty="0" err="1" smtClean="0"/>
              <a:t>Duende</a:t>
            </a:r>
            <a:r>
              <a:rPr lang="en-US" dirty="0" smtClean="0"/>
              <a:t>, The International Center for Contemporary Psychoanalytic Psychotherapy </a:t>
            </a:r>
            <a:endParaRPr lang="en-US" dirty="0"/>
          </a:p>
        </p:txBody>
      </p:sp>
      <p:sp>
        <p:nvSpPr>
          <p:cNvPr id="4" name="TextBox 3"/>
          <p:cNvSpPr txBox="1"/>
          <p:nvPr/>
        </p:nvSpPr>
        <p:spPr>
          <a:xfrm>
            <a:off x="9045261" y="1781299"/>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448005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 Mindfulness </a:t>
            </a:r>
            <a:endParaRPr lang="en-US" dirty="0"/>
          </a:p>
        </p:txBody>
      </p:sp>
      <p:sp>
        <p:nvSpPr>
          <p:cNvPr id="3" name="Content Placeholder 2"/>
          <p:cNvSpPr>
            <a:spLocks noGrp="1"/>
          </p:cNvSpPr>
          <p:nvPr>
            <p:ph idx="1"/>
          </p:nvPr>
        </p:nvSpPr>
        <p:spPr/>
        <p:txBody>
          <a:bodyPr/>
          <a:lstStyle/>
          <a:p>
            <a:r>
              <a:rPr lang="en-US" dirty="0" smtClean="0"/>
              <a:t>Nonjudgmentally</a:t>
            </a:r>
          </a:p>
          <a:p>
            <a:r>
              <a:rPr lang="en-US" dirty="0" smtClean="0"/>
              <a:t>One-Mindfully</a:t>
            </a:r>
          </a:p>
          <a:p>
            <a:r>
              <a:rPr lang="en-US" dirty="0" smtClean="0"/>
              <a:t>Effectively</a:t>
            </a: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pic>
        <p:nvPicPr>
          <p:cNvPr id="6" name="Picture 5" descr="movement 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158" y="3305777"/>
            <a:ext cx="4696883" cy="3131255"/>
          </a:xfrm>
          <a:prstGeom prst="rect">
            <a:avLst/>
          </a:prstGeom>
        </p:spPr>
      </p:pic>
    </p:spTree>
    <p:extLst>
      <p:ext uri="{BB962C8B-B14F-4D97-AF65-F5344CB8AC3E}">
        <p14:creationId xmlns:p14="http://schemas.microsoft.com/office/powerpoint/2010/main" val="30556194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 Mindfulness</a:t>
            </a:r>
            <a:endParaRPr lang="en-US" dirty="0"/>
          </a:p>
        </p:txBody>
      </p:sp>
      <p:sp>
        <p:nvSpPr>
          <p:cNvPr id="3" name="Content Placeholder 2"/>
          <p:cNvSpPr>
            <a:spLocks noGrp="1"/>
          </p:cNvSpPr>
          <p:nvPr>
            <p:ph idx="1"/>
          </p:nvPr>
        </p:nvSpPr>
        <p:spPr/>
        <p:txBody>
          <a:bodyPr/>
          <a:lstStyle/>
          <a:p>
            <a:r>
              <a:rPr lang="en-US" dirty="0" smtClean="0"/>
              <a:t>Nonjudgmentally</a:t>
            </a:r>
          </a:p>
          <a:p>
            <a:pPr lvl="1"/>
            <a:r>
              <a:rPr lang="en-US" dirty="0" smtClean="0"/>
              <a:t>See but don’t evaluate as good or bad</a:t>
            </a:r>
          </a:p>
          <a:p>
            <a:pPr lvl="1"/>
            <a:r>
              <a:rPr lang="en-US" dirty="0" smtClean="0"/>
              <a:t>Accept each moment</a:t>
            </a:r>
          </a:p>
          <a:p>
            <a:pPr lvl="1"/>
            <a:r>
              <a:rPr lang="en-US" dirty="0" smtClean="0"/>
              <a:t>Acknowledge but don’t judge</a:t>
            </a:r>
          </a:p>
          <a:p>
            <a:pPr lvl="1"/>
            <a:r>
              <a:rPr lang="en-US" dirty="0" smtClean="0"/>
              <a:t>Watch to not judge your judging </a:t>
            </a: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21941248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 Mindfulness</a:t>
            </a:r>
            <a:endParaRPr lang="en-US" dirty="0"/>
          </a:p>
        </p:txBody>
      </p:sp>
      <p:sp>
        <p:nvSpPr>
          <p:cNvPr id="3" name="Content Placeholder 2"/>
          <p:cNvSpPr>
            <a:spLocks noGrp="1"/>
          </p:cNvSpPr>
          <p:nvPr>
            <p:ph idx="1"/>
          </p:nvPr>
        </p:nvSpPr>
        <p:spPr>
          <a:xfrm>
            <a:off x="284163" y="1812278"/>
            <a:ext cx="8574087" cy="4313885"/>
          </a:xfrm>
        </p:spPr>
        <p:txBody>
          <a:bodyPr/>
          <a:lstStyle/>
          <a:p>
            <a:r>
              <a:rPr lang="en-US" dirty="0" smtClean="0"/>
              <a:t>One-Mindfully</a:t>
            </a:r>
          </a:p>
          <a:p>
            <a:pPr lvl="1"/>
            <a:r>
              <a:rPr lang="en-US" dirty="0" smtClean="0"/>
              <a:t>Drop completely into the moment</a:t>
            </a:r>
          </a:p>
          <a:p>
            <a:pPr lvl="1"/>
            <a:r>
              <a:rPr lang="en-US" dirty="0" smtClean="0"/>
              <a:t>Do one thing at a time</a:t>
            </a:r>
          </a:p>
          <a:p>
            <a:pPr lvl="1"/>
            <a:r>
              <a:rPr lang="en-US" dirty="0" smtClean="0"/>
              <a:t>Let go of distractions</a:t>
            </a:r>
          </a:p>
          <a:p>
            <a:pPr lvl="1"/>
            <a:r>
              <a:rPr lang="en-US" dirty="0" smtClean="0"/>
              <a:t>Concentrate your mind</a:t>
            </a:r>
          </a:p>
          <a:p>
            <a:pPr lvl="1"/>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pic>
        <p:nvPicPr>
          <p:cNvPr id="5" name="Picture 4" descr="Mindful movement yogs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441" y="3059016"/>
            <a:ext cx="4522631" cy="3378015"/>
          </a:xfrm>
          <a:prstGeom prst="rect">
            <a:avLst/>
          </a:prstGeom>
        </p:spPr>
      </p:pic>
    </p:spTree>
    <p:extLst>
      <p:ext uri="{BB962C8B-B14F-4D97-AF65-F5344CB8AC3E}">
        <p14:creationId xmlns:p14="http://schemas.microsoft.com/office/powerpoint/2010/main" val="11240481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of Mindfulness</a:t>
            </a:r>
            <a:endParaRPr lang="en-US" dirty="0"/>
          </a:p>
        </p:txBody>
      </p:sp>
      <p:sp>
        <p:nvSpPr>
          <p:cNvPr id="3" name="Content Placeholder 2"/>
          <p:cNvSpPr>
            <a:spLocks noGrp="1"/>
          </p:cNvSpPr>
          <p:nvPr>
            <p:ph idx="1"/>
          </p:nvPr>
        </p:nvSpPr>
        <p:spPr>
          <a:xfrm>
            <a:off x="4711182" y="3531618"/>
            <a:ext cx="4432818" cy="3326382"/>
          </a:xfrm>
        </p:spPr>
        <p:txBody>
          <a:bodyPr/>
          <a:lstStyle/>
          <a:p>
            <a:r>
              <a:rPr lang="en-US" dirty="0" smtClean="0"/>
              <a:t>Effectively </a:t>
            </a:r>
          </a:p>
          <a:p>
            <a:pPr lvl="1"/>
            <a:r>
              <a:rPr lang="en-US" dirty="0" smtClean="0"/>
              <a:t>Practice awareness of your goals</a:t>
            </a:r>
          </a:p>
          <a:p>
            <a:pPr lvl="1"/>
            <a:r>
              <a:rPr lang="en-US" dirty="0" smtClean="0"/>
              <a:t>Focus on what works</a:t>
            </a:r>
          </a:p>
          <a:p>
            <a:pPr lvl="1"/>
            <a:r>
              <a:rPr lang="en-US" dirty="0" smtClean="0"/>
              <a:t>Act as skillfully as you can</a:t>
            </a:r>
          </a:p>
          <a:p>
            <a:pPr lvl="1"/>
            <a:r>
              <a:rPr lang="en-US" dirty="0" smtClean="0"/>
              <a:t>Be willing </a:t>
            </a: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pic>
        <p:nvPicPr>
          <p:cNvPr id="5" name="Picture 4" descr="Mindful movement, boxing at suns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63" y="2062908"/>
            <a:ext cx="4427019" cy="2943497"/>
          </a:xfrm>
          <a:prstGeom prst="rect">
            <a:avLst/>
          </a:prstGeom>
        </p:spPr>
      </p:pic>
    </p:spTree>
    <p:extLst>
      <p:ext uri="{BB962C8B-B14F-4D97-AF65-F5344CB8AC3E}">
        <p14:creationId xmlns:p14="http://schemas.microsoft.com/office/powerpoint/2010/main" val="27673944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Movement Applications</a:t>
            </a:r>
            <a:endParaRPr lang="en-US" dirty="0"/>
          </a:p>
        </p:txBody>
      </p:sp>
      <p:sp>
        <p:nvSpPr>
          <p:cNvPr id="3" name="Content Placeholder 2"/>
          <p:cNvSpPr>
            <a:spLocks noGrp="1"/>
          </p:cNvSpPr>
          <p:nvPr>
            <p:ph idx="1"/>
          </p:nvPr>
        </p:nvSpPr>
        <p:spPr/>
        <p:txBody>
          <a:bodyPr>
            <a:normAutofit/>
          </a:bodyPr>
          <a:lstStyle/>
          <a:p>
            <a:r>
              <a:rPr lang="en-US" dirty="0"/>
              <a:t>Observe (Nonjudgmentally, One Mindfully, Effectively)</a:t>
            </a:r>
          </a:p>
          <a:p>
            <a:pPr lvl="1"/>
            <a:r>
              <a:rPr lang="en-US" dirty="0" smtClean="0"/>
              <a:t>Environment</a:t>
            </a:r>
            <a:endParaRPr lang="en-US" dirty="0"/>
          </a:p>
          <a:p>
            <a:pPr lvl="1"/>
            <a:r>
              <a:rPr lang="en-US" dirty="0"/>
              <a:t>Urges</a:t>
            </a:r>
          </a:p>
          <a:p>
            <a:pPr lvl="1"/>
            <a:r>
              <a:rPr lang="en-US" dirty="0"/>
              <a:t>Emotions</a:t>
            </a:r>
          </a:p>
          <a:p>
            <a:pPr lvl="1"/>
            <a:r>
              <a:rPr lang="en-US" dirty="0"/>
              <a:t>Breathe </a:t>
            </a:r>
            <a:endParaRPr lang="en-US" dirty="0" smtClean="0"/>
          </a:p>
          <a:p>
            <a:pPr lvl="1"/>
            <a:r>
              <a:rPr lang="en-US" dirty="0" smtClean="0"/>
              <a:t>5 senses</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25115214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Movement Applications</a:t>
            </a:r>
            <a:endParaRPr lang="en-US" dirty="0"/>
          </a:p>
        </p:txBody>
      </p:sp>
      <p:sp>
        <p:nvSpPr>
          <p:cNvPr id="3" name="Content Placeholder 2"/>
          <p:cNvSpPr>
            <a:spLocks noGrp="1"/>
          </p:cNvSpPr>
          <p:nvPr>
            <p:ph idx="1"/>
          </p:nvPr>
        </p:nvSpPr>
        <p:spPr>
          <a:xfrm>
            <a:off x="2013500" y="2129224"/>
            <a:ext cx="4311100" cy="4307808"/>
          </a:xfrm>
        </p:spPr>
        <p:txBody>
          <a:bodyPr>
            <a:normAutofit/>
          </a:bodyPr>
          <a:lstStyle/>
          <a:p>
            <a:r>
              <a:rPr lang="en-US" dirty="0" smtClean="0"/>
              <a:t>Describe (</a:t>
            </a:r>
            <a:r>
              <a:rPr lang="en-US" dirty="0"/>
              <a:t>Nonjudgmentally, One Mindfully, Effectively</a:t>
            </a:r>
            <a:r>
              <a:rPr lang="en-US" dirty="0" smtClean="0"/>
              <a:t>)</a:t>
            </a:r>
          </a:p>
          <a:p>
            <a:pPr lvl="1"/>
            <a:r>
              <a:rPr lang="en-US" dirty="0" smtClean="0"/>
              <a:t>The origin of this movement practice</a:t>
            </a:r>
          </a:p>
          <a:p>
            <a:pPr lvl="1"/>
            <a:r>
              <a:rPr lang="en-US" dirty="0" smtClean="0"/>
              <a:t>Put into words what you notice from your senses</a:t>
            </a:r>
          </a:p>
          <a:p>
            <a:pPr lvl="1"/>
            <a:r>
              <a:rPr lang="en-US" dirty="0" smtClean="0"/>
              <a:t>The experience of movement</a:t>
            </a:r>
          </a:p>
          <a:p>
            <a:pPr lvl="1"/>
            <a:r>
              <a:rPr lang="en-US" dirty="0" smtClean="0"/>
              <a:t>The thoughts associated with the experience of movement</a:t>
            </a:r>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pic>
        <p:nvPicPr>
          <p:cNvPr id="7" name="Picture 6" descr="movement 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98" y="3136175"/>
            <a:ext cx="2114324" cy="3171486"/>
          </a:xfrm>
          <a:prstGeom prst="rect">
            <a:avLst/>
          </a:prstGeom>
        </p:spPr>
      </p:pic>
      <p:pic>
        <p:nvPicPr>
          <p:cNvPr id="8" name="Picture 7" descr="mindful movement walk on be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500" y="3673953"/>
            <a:ext cx="2942807" cy="2942807"/>
          </a:xfrm>
          <a:prstGeom prst="rect">
            <a:avLst/>
          </a:prstGeom>
        </p:spPr>
      </p:pic>
    </p:spTree>
    <p:extLst>
      <p:ext uri="{BB962C8B-B14F-4D97-AF65-F5344CB8AC3E}">
        <p14:creationId xmlns:p14="http://schemas.microsoft.com/office/powerpoint/2010/main" val="37351952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 </a:t>
            </a:r>
            <a:r>
              <a:rPr lang="en-US" dirty="0" smtClean="0"/>
              <a:t>Movement Applications</a:t>
            </a:r>
            <a:endParaRPr lang="en-US" dirty="0"/>
          </a:p>
        </p:txBody>
      </p:sp>
      <p:sp>
        <p:nvSpPr>
          <p:cNvPr id="3" name="Content Placeholder 2"/>
          <p:cNvSpPr>
            <a:spLocks noGrp="1"/>
          </p:cNvSpPr>
          <p:nvPr>
            <p:ph idx="1"/>
          </p:nvPr>
        </p:nvSpPr>
        <p:spPr/>
        <p:txBody>
          <a:bodyPr/>
          <a:lstStyle/>
          <a:p>
            <a:r>
              <a:rPr lang="en-US" dirty="0" smtClean="0"/>
              <a:t>Participate </a:t>
            </a:r>
            <a:r>
              <a:rPr lang="en-US" dirty="0"/>
              <a:t>(Nonjudgmentally, One Mindfully, Effectively</a:t>
            </a:r>
            <a:r>
              <a:rPr lang="en-US" dirty="0" smtClean="0"/>
              <a:t>)</a:t>
            </a:r>
          </a:p>
          <a:p>
            <a:pPr lvl="1"/>
            <a:r>
              <a:rPr lang="en-US" dirty="0" smtClean="0"/>
              <a:t>Be mindful of your movement in silence and bring all your attention to your experience</a:t>
            </a:r>
          </a:p>
          <a:p>
            <a:pPr lvl="1"/>
            <a:r>
              <a:rPr lang="en-US" dirty="0" smtClean="0"/>
              <a:t>Connect with the pleasure</a:t>
            </a:r>
          </a:p>
          <a:p>
            <a:pPr lvl="1"/>
            <a:r>
              <a:rPr lang="en-US" dirty="0" smtClean="0"/>
              <a:t>Let go of other distractions</a:t>
            </a:r>
          </a:p>
          <a:p>
            <a:pPr lvl="1"/>
            <a:r>
              <a:rPr lang="en-US" dirty="0" smtClean="0"/>
              <a:t>Take moments in a movement practice to fully immerse yourself in one aspect of the experience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1704014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Trauma Sensitive Yoga Poses </a:t>
            </a:r>
            <a:endParaRPr lang="en-US" dirty="0"/>
          </a:p>
        </p:txBody>
      </p:sp>
      <p:pic>
        <p:nvPicPr>
          <p:cNvPr id="9" name="Content Placeholder 8" descr="mindful movement 3.JPG"/>
          <p:cNvPicPr>
            <a:picLocks noGrp="1" noChangeAspect="1"/>
          </p:cNvPicPr>
          <p:nvPr>
            <p:ph idx="1"/>
          </p:nvPr>
        </p:nvPicPr>
        <p:blipFill>
          <a:blip r:embed="rId2">
            <a:extLst>
              <a:ext uri="{28A0092B-C50C-407E-A947-70E740481C1C}">
                <a14:useLocalDpi xmlns:a14="http://schemas.microsoft.com/office/drawing/2010/main" val="0"/>
              </a:ext>
            </a:extLst>
          </a:blip>
          <a:srcRect t="5974" b="5974"/>
          <a:stretch>
            <a:fillRect/>
          </a:stretch>
        </p:blipFill>
        <p:spPr>
          <a:xfrm>
            <a:off x="1290714" y="1876424"/>
            <a:ext cx="6692504" cy="4419637"/>
          </a:xfrm>
        </p:spPr>
      </p:pic>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12503267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6" name="TextBox 5"/>
          <p:cNvSpPr txBox="1"/>
          <p:nvPr/>
        </p:nvSpPr>
        <p:spPr>
          <a:xfrm>
            <a:off x="577299" y="1723843"/>
            <a:ext cx="8280951" cy="5078314"/>
          </a:xfrm>
          <a:prstGeom prst="rect">
            <a:avLst/>
          </a:prstGeom>
          <a:noFill/>
        </p:spPr>
        <p:txBody>
          <a:bodyPr wrap="square" rtlCol="0">
            <a:spAutoFit/>
          </a:bodyPr>
          <a:lstStyle/>
          <a:p>
            <a:pPr algn="ctr"/>
            <a:r>
              <a:rPr lang="en-US" dirty="0"/>
              <a:t>These poses are useful for quieting the mind by engaging the parasympathetic</a:t>
            </a:r>
          </a:p>
          <a:p>
            <a:pPr algn="ctr"/>
            <a:r>
              <a:rPr lang="en-US" dirty="0"/>
              <a:t>nervous system, lowering heart rate and increasing heart rate variability. The</a:t>
            </a:r>
          </a:p>
          <a:p>
            <a:pPr algn="ctr"/>
            <a:r>
              <a:rPr lang="en-US" dirty="0"/>
              <a:t>poses have been selected with particular awareness for the needs of abuse</a:t>
            </a:r>
          </a:p>
          <a:p>
            <a:pPr algn="ctr"/>
            <a:r>
              <a:rPr lang="en-US" dirty="0"/>
              <a:t>survivors. The sequence is designed to optimize a feeling of grounded calm. As</a:t>
            </a:r>
          </a:p>
          <a:p>
            <a:pPr algn="ctr"/>
            <a:r>
              <a:rPr lang="en-US" dirty="0"/>
              <a:t>with all these trauma resources, we teach that you must use these resources for</a:t>
            </a:r>
          </a:p>
          <a:p>
            <a:pPr algn="ctr"/>
            <a:r>
              <a:rPr lang="en-US" dirty="0"/>
              <a:t>your self-care first, before attempting to teach others</a:t>
            </a:r>
            <a:r>
              <a:rPr lang="en-US" dirty="0" smtClean="0"/>
              <a:t>.</a:t>
            </a:r>
          </a:p>
          <a:p>
            <a:pPr algn="ctr"/>
            <a:endParaRPr lang="en-US" dirty="0"/>
          </a:p>
          <a:p>
            <a:r>
              <a:rPr lang="en-US" b="1" dirty="0"/>
              <a:t>1) Mountain</a:t>
            </a:r>
            <a:r>
              <a:rPr lang="en-US" dirty="0"/>
              <a:t>: Stand with your feet together or hip width apart. Broaden your</a:t>
            </a:r>
          </a:p>
          <a:p>
            <a:r>
              <a:rPr lang="en-US" dirty="0"/>
              <a:t>collarbones; lift your chest. Allow your arms to drape down with the palms turned</a:t>
            </a:r>
          </a:p>
          <a:p>
            <a:r>
              <a:rPr lang="en-US" dirty="0"/>
              <a:t>outward. Feel your feet extend into the ground. Lengthen the crown of your head</a:t>
            </a:r>
          </a:p>
          <a:p>
            <a:r>
              <a:rPr lang="en-US" dirty="0"/>
              <a:t>up into the sky. Imagine you have the strength and quiet grace of a mountain.</a:t>
            </a:r>
          </a:p>
          <a:p>
            <a:r>
              <a:rPr lang="en-US" dirty="0"/>
              <a:t>Inhale deeply to your collarbones. Exhale out through your feet and the crown of</a:t>
            </a:r>
          </a:p>
          <a:p>
            <a:r>
              <a:rPr lang="en-US" dirty="0"/>
              <a:t>the skull. Inhale, make fists with your hands and then exhale, release them,</a:t>
            </a:r>
          </a:p>
          <a:p>
            <a:r>
              <a:rPr lang="en-US" dirty="0"/>
              <a:t>opening the palms wide. Gather your strength from the earth on the inhale;</a:t>
            </a:r>
          </a:p>
          <a:p>
            <a:r>
              <a:rPr lang="en-US" dirty="0"/>
              <a:t>release your effort into the sky with your exhale. Come back to stillness, noticing</a:t>
            </a:r>
          </a:p>
          <a:p>
            <a:r>
              <a:rPr lang="en-US" dirty="0"/>
              <a:t>your breath and the movement inside you, watching the breath. Come</a:t>
            </a:r>
          </a:p>
          <a:p>
            <a:r>
              <a:rPr lang="en-US" dirty="0"/>
              <a:t>back to Mountain pose. Notice the breath.</a:t>
            </a:r>
          </a:p>
          <a:p>
            <a:endParaRPr lang="en-US" dirty="0"/>
          </a:p>
        </p:txBody>
      </p:sp>
    </p:spTree>
    <p:extLst>
      <p:ext uri="{BB962C8B-B14F-4D97-AF65-F5344CB8AC3E}">
        <p14:creationId xmlns:p14="http://schemas.microsoft.com/office/powerpoint/2010/main" val="185019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626782" y="2160909"/>
            <a:ext cx="8231468" cy="3693319"/>
          </a:xfrm>
          <a:prstGeom prst="rect">
            <a:avLst/>
          </a:prstGeom>
          <a:noFill/>
        </p:spPr>
        <p:txBody>
          <a:bodyPr wrap="square" rtlCol="0">
            <a:spAutoFit/>
          </a:bodyPr>
          <a:lstStyle/>
          <a:p>
            <a:r>
              <a:rPr lang="en-US" b="1" dirty="0"/>
              <a:t>2) Salute the Sun</a:t>
            </a:r>
            <a:r>
              <a:rPr lang="en-US" dirty="0"/>
              <a:t>: Feet firmly planted into the ground:</a:t>
            </a:r>
          </a:p>
          <a:p>
            <a:r>
              <a:rPr lang="en-US" dirty="0"/>
              <a:t>Inhale, drawing both up arms up along your ears.</a:t>
            </a:r>
          </a:p>
          <a:p>
            <a:r>
              <a:rPr lang="en-US" dirty="0"/>
              <a:t>Exhale, bringing arms back down to your sides.</a:t>
            </a:r>
          </a:p>
          <a:p>
            <a:r>
              <a:rPr lang="en-US" dirty="0"/>
              <a:t>Inhale, drawing them up again, extending your fingertips to the sky. Exhale and</a:t>
            </a:r>
          </a:p>
          <a:p>
            <a:r>
              <a:rPr lang="en-US" dirty="0"/>
              <a:t>lower your left arm to your thigh</a:t>
            </a:r>
          </a:p>
          <a:p>
            <a:r>
              <a:rPr lang="en-US" dirty="0"/>
              <a:t>Inhale, doing a side bend with the right arm extended to the sky and the left arm</a:t>
            </a:r>
          </a:p>
          <a:p>
            <a:r>
              <a:rPr lang="en-US" dirty="0"/>
              <a:t>lengthening down the thigh</a:t>
            </a:r>
          </a:p>
          <a:p>
            <a:r>
              <a:rPr lang="en-US" dirty="0"/>
              <a:t>Exhale, imagine the sun rising in the east</a:t>
            </a:r>
          </a:p>
          <a:p>
            <a:r>
              <a:rPr lang="en-US" dirty="0"/>
              <a:t>Inhale, reaching the left arm up and the right arm down.</a:t>
            </a:r>
          </a:p>
          <a:p>
            <a:r>
              <a:rPr lang="en-US" dirty="0"/>
              <a:t>Imagine the sun setting into the west.</a:t>
            </a:r>
          </a:p>
          <a:p>
            <a:r>
              <a:rPr lang="en-US" dirty="0"/>
              <a:t>Exhale as you reach into the sky. Repeat 3 times, watching the breath. Come</a:t>
            </a:r>
          </a:p>
          <a:p>
            <a:r>
              <a:rPr lang="en-US" dirty="0"/>
              <a:t>back to Mountain pose. Notice the breath.</a:t>
            </a:r>
          </a:p>
          <a:p>
            <a:endParaRPr lang="en-US" dirty="0"/>
          </a:p>
        </p:txBody>
      </p:sp>
    </p:spTree>
    <p:extLst>
      <p:ext uri="{BB962C8B-B14F-4D97-AF65-F5344CB8AC3E}">
        <p14:creationId xmlns:p14="http://schemas.microsoft.com/office/powerpoint/2010/main" val="346413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cover</a:t>
            </a:r>
            <a:endParaRPr lang="en-US" dirty="0"/>
          </a:p>
        </p:txBody>
      </p:sp>
      <p:sp>
        <p:nvSpPr>
          <p:cNvPr id="3" name="Content Placeholder 2"/>
          <p:cNvSpPr>
            <a:spLocks noGrp="1"/>
          </p:cNvSpPr>
          <p:nvPr>
            <p:ph idx="1"/>
          </p:nvPr>
        </p:nvSpPr>
        <p:spPr>
          <a:xfrm>
            <a:off x="0" y="2133600"/>
            <a:ext cx="7573857" cy="4527862"/>
          </a:xfrm>
        </p:spPr>
        <p:txBody>
          <a:bodyPr>
            <a:normAutofit/>
          </a:bodyPr>
          <a:lstStyle/>
          <a:p>
            <a:pPr marL="454025" lvl="1" indent="-454025">
              <a:spcBef>
                <a:spcPts val="2000"/>
              </a:spcBef>
              <a:buClr>
                <a:schemeClr val="bg1">
                  <a:lumMod val="65000"/>
                </a:schemeClr>
              </a:buClr>
            </a:pPr>
            <a:r>
              <a:rPr lang="en-US" sz="2400" dirty="0"/>
              <a:t>Define how </a:t>
            </a:r>
            <a:r>
              <a:rPr lang="en-US" sz="2400" dirty="0" smtClean="0"/>
              <a:t>mindfulness applied to movement </a:t>
            </a:r>
            <a:r>
              <a:rPr lang="en-US" sz="2400" dirty="0"/>
              <a:t>can alleviate mental, emotional and physical stress. </a:t>
            </a:r>
            <a:endParaRPr lang="en-US" dirty="0" smtClean="0"/>
          </a:p>
          <a:p>
            <a:pPr marL="454025" lvl="1" indent="-454025">
              <a:spcBef>
                <a:spcPts val="2000"/>
              </a:spcBef>
              <a:buClr>
                <a:schemeClr val="bg1">
                  <a:lumMod val="65000"/>
                </a:schemeClr>
              </a:buClr>
            </a:pPr>
            <a:r>
              <a:rPr lang="en-US" sz="2400" dirty="0"/>
              <a:t>Learn an approachable way to become familiar with mindfulness as a multi-faceted practice.</a:t>
            </a:r>
          </a:p>
          <a:p>
            <a:pPr marL="800100" lvl="2" indent="-454025">
              <a:spcBef>
                <a:spcPts val="2000"/>
              </a:spcBef>
            </a:pPr>
            <a:r>
              <a:rPr lang="en-US" dirty="0"/>
              <a:t>Why Practice mindful movement </a:t>
            </a:r>
          </a:p>
          <a:p>
            <a:pPr marL="800100" lvl="2" indent="-454025">
              <a:spcBef>
                <a:spcPts val="2000"/>
              </a:spcBef>
            </a:pPr>
            <a:r>
              <a:rPr lang="en-US" dirty="0"/>
              <a:t>What to do </a:t>
            </a:r>
            <a:r>
              <a:rPr lang="en-US" dirty="0" smtClean="0"/>
              <a:t>to in </a:t>
            </a:r>
            <a:r>
              <a:rPr lang="en-US" dirty="0"/>
              <a:t>mindful movement</a:t>
            </a:r>
          </a:p>
          <a:p>
            <a:pPr marL="800100" lvl="2" indent="-454025">
              <a:spcBef>
                <a:spcPts val="2000"/>
              </a:spcBef>
            </a:pPr>
            <a:r>
              <a:rPr lang="en-US" dirty="0"/>
              <a:t>How to approach mindful movement </a:t>
            </a:r>
          </a:p>
          <a:p>
            <a:pPr marL="800100" lvl="2" indent="-454025">
              <a:spcBef>
                <a:spcPts val="2000"/>
              </a:spcBef>
            </a:pPr>
            <a:r>
              <a:rPr lang="en-US" dirty="0"/>
              <a:t>Practical exercises &amp; applications</a:t>
            </a:r>
          </a:p>
          <a:p>
            <a:pPr lvl="1"/>
            <a:endParaRPr lang="en-US" dirty="0"/>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dirty="0"/>
          </a:p>
        </p:txBody>
      </p:sp>
      <p:pic>
        <p:nvPicPr>
          <p:cNvPr id="6" name="Picture 5" descr="movement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174" y="3611387"/>
            <a:ext cx="3050076" cy="3050076"/>
          </a:xfrm>
          <a:prstGeom prst="rect">
            <a:avLst/>
          </a:prstGeom>
        </p:spPr>
      </p:pic>
    </p:spTree>
    <p:extLst>
      <p:ext uri="{BB962C8B-B14F-4D97-AF65-F5344CB8AC3E}">
        <p14:creationId xmlns:p14="http://schemas.microsoft.com/office/powerpoint/2010/main" val="25503661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659770" y="2243387"/>
            <a:ext cx="7738016" cy="3693319"/>
          </a:xfrm>
          <a:prstGeom prst="rect">
            <a:avLst/>
          </a:prstGeom>
          <a:noFill/>
        </p:spPr>
        <p:txBody>
          <a:bodyPr wrap="none" rtlCol="0">
            <a:spAutoFit/>
          </a:bodyPr>
          <a:lstStyle/>
          <a:p>
            <a:r>
              <a:rPr lang="en-US" b="1" dirty="0"/>
              <a:t>3) Wide Angle</a:t>
            </a:r>
            <a:r>
              <a:rPr lang="en-US" dirty="0"/>
              <a:t>: From Mountain, bring your hands to your hips and step your feet</a:t>
            </a:r>
          </a:p>
          <a:p>
            <a:r>
              <a:rPr lang="en-US" dirty="0"/>
              <a:t>about 3 - 4 feet apart depending on the length of your legs. Keep feet parallel.</a:t>
            </a:r>
          </a:p>
          <a:p>
            <a:r>
              <a:rPr lang="en-US" dirty="0"/>
              <a:t>Inhale, clasping your hands together and draw them up to the sky, turning the</a:t>
            </a:r>
          </a:p>
          <a:p>
            <a:r>
              <a:rPr lang="en-US" dirty="0"/>
              <a:t>palms upward.</a:t>
            </a:r>
          </a:p>
          <a:p>
            <a:r>
              <a:rPr lang="en-US" dirty="0"/>
              <a:t>Exhale, releasing your hands and extending your arms, fingertips out to the</a:t>
            </a:r>
          </a:p>
          <a:p>
            <a:r>
              <a:rPr lang="en-US" dirty="0"/>
              <a:t>horizon. Inhale, clasping your fingers together again in front of you and</a:t>
            </a:r>
          </a:p>
          <a:p>
            <a:r>
              <a:rPr lang="en-US" dirty="0"/>
              <a:t>Exhale, reaching up to the sky.</a:t>
            </a:r>
          </a:p>
          <a:p>
            <a:r>
              <a:rPr lang="en-US" dirty="0"/>
              <a:t>Inhale back to extended arms.</a:t>
            </a:r>
          </a:p>
          <a:p>
            <a:r>
              <a:rPr lang="en-US" dirty="0"/>
              <a:t>One more time – inhale and clasp your fingers together again in front of you and</a:t>
            </a:r>
          </a:p>
          <a:p>
            <a:r>
              <a:rPr lang="en-US" dirty="0"/>
              <a:t>exhale reaching up into the sky. Inhale, back to extended arms. Bring your hands </a:t>
            </a:r>
          </a:p>
          <a:p>
            <a:r>
              <a:rPr lang="en-US" dirty="0"/>
              <a:t>to your hips and either jump both feet together or step back to Mountain pose.</a:t>
            </a:r>
          </a:p>
          <a:p>
            <a:r>
              <a:rPr lang="en-US" dirty="0"/>
              <a:t>Notice the breath.</a:t>
            </a:r>
          </a:p>
          <a:p>
            <a:endParaRPr lang="en-US" dirty="0"/>
          </a:p>
        </p:txBody>
      </p:sp>
    </p:spTree>
    <p:extLst>
      <p:ext uri="{BB962C8B-B14F-4D97-AF65-F5344CB8AC3E}">
        <p14:creationId xmlns:p14="http://schemas.microsoft.com/office/powerpoint/2010/main" val="288306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709253" y="2243387"/>
            <a:ext cx="7734960" cy="3416320"/>
          </a:xfrm>
          <a:prstGeom prst="rect">
            <a:avLst/>
          </a:prstGeom>
          <a:noFill/>
        </p:spPr>
        <p:txBody>
          <a:bodyPr wrap="none" rtlCol="0">
            <a:spAutoFit/>
          </a:bodyPr>
          <a:lstStyle/>
          <a:p>
            <a:r>
              <a:rPr lang="en-US" b="1" dirty="0"/>
              <a:t>4) Warrior 1: </a:t>
            </a:r>
            <a:r>
              <a:rPr lang="en-US" dirty="0"/>
              <a:t>From Mountain, step the feet apart to Wide Angle. Inhale draw the</a:t>
            </a:r>
          </a:p>
          <a:p>
            <a:r>
              <a:rPr lang="en-US" dirty="0"/>
              <a:t>arms to shoulder height.</a:t>
            </a:r>
          </a:p>
          <a:p>
            <a:r>
              <a:rPr lang="en-US" dirty="0"/>
              <a:t>Exhale, reaching the fingers into the horizon.</a:t>
            </a:r>
          </a:p>
          <a:p>
            <a:r>
              <a:rPr lang="en-US" dirty="0"/>
              <a:t>Inhale, turning the right foot out and the left foot slightly in.</a:t>
            </a:r>
          </a:p>
          <a:p>
            <a:r>
              <a:rPr lang="en-US" dirty="0"/>
              <a:t>Exhale, bending the right knee over the ankle.</a:t>
            </a:r>
          </a:p>
          <a:p>
            <a:r>
              <a:rPr lang="en-US" dirty="0"/>
              <a:t>Inhale, drawing the left arm down and forward and both arms up to frame the</a:t>
            </a:r>
          </a:p>
          <a:p>
            <a:r>
              <a:rPr lang="en-US" dirty="0"/>
              <a:t>ears. Reach your fingers into the sky. Square the hips.</a:t>
            </a:r>
          </a:p>
          <a:p>
            <a:r>
              <a:rPr lang="en-US" dirty="0"/>
              <a:t>Inhale and exhale for three breaths.</a:t>
            </a:r>
          </a:p>
          <a:p>
            <a:r>
              <a:rPr lang="en-US" dirty="0"/>
              <a:t>Inhale, straightening the right leg, parallel the feet return to Wide Angle.</a:t>
            </a:r>
          </a:p>
          <a:p>
            <a:r>
              <a:rPr lang="en-US" dirty="0"/>
              <a:t>Notice the breath.</a:t>
            </a:r>
          </a:p>
          <a:p>
            <a:r>
              <a:rPr lang="en-US" dirty="0"/>
              <a:t>Repeat but this time on the left side.</a:t>
            </a:r>
          </a:p>
          <a:p>
            <a:endParaRPr lang="en-US" dirty="0"/>
          </a:p>
        </p:txBody>
      </p:sp>
    </p:spTree>
    <p:extLst>
      <p:ext uri="{BB962C8B-B14F-4D97-AF65-F5344CB8AC3E}">
        <p14:creationId xmlns:p14="http://schemas.microsoft.com/office/powerpoint/2010/main" val="170424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659770" y="2210396"/>
            <a:ext cx="7659556" cy="3693319"/>
          </a:xfrm>
          <a:prstGeom prst="rect">
            <a:avLst/>
          </a:prstGeom>
          <a:noFill/>
        </p:spPr>
        <p:txBody>
          <a:bodyPr wrap="none" rtlCol="0">
            <a:spAutoFit/>
          </a:bodyPr>
          <a:lstStyle/>
          <a:p>
            <a:r>
              <a:rPr lang="en-US" b="1" dirty="0"/>
              <a:t>5) Warrior 2</a:t>
            </a:r>
            <a:r>
              <a:rPr lang="en-US" dirty="0"/>
              <a:t>: From Mountain step the feet apart to Wide Angle. Inhale, bringing</a:t>
            </a:r>
          </a:p>
          <a:p>
            <a:r>
              <a:rPr lang="en-US" dirty="0"/>
              <a:t>the arms to shoulder height.</a:t>
            </a:r>
          </a:p>
          <a:p>
            <a:r>
              <a:rPr lang="en-US" dirty="0"/>
              <a:t>Exhale, reaching the fingers into the horizon.</a:t>
            </a:r>
          </a:p>
          <a:p>
            <a:r>
              <a:rPr lang="en-US" dirty="0"/>
              <a:t>Inhale deeply</a:t>
            </a:r>
          </a:p>
          <a:p>
            <a:r>
              <a:rPr lang="en-US" dirty="0"/>
              <a:t>Exhale, turning the right toes out.</a:t>
            </a:r>
          </a:p>
          <a:p>
            <a:r>
              <a:rPr lang="en-US" dirty="0"/>
              <a:t>Inhale, bending the right knee over the ankle</a:t>
            </a:r>
          </a:p>
          <a:p>
            <a:r>
              <a:rPr lang="en-US" dirty="0"/>
              <a:t>Exhale, turning to look over your right fingertips</a:t>
            </a:r>
          </a:p>
          <a:p>
            <a:r>
              <a:rPr lang="en-US" dirty="0"/>
              <a:t>Keep the gaze steady but soft and the chest stacked over the hips. Inhale and</a:t>
            </a:r>
          </a:p>
          <a:p>
            <a:r>
              <a:rPr lang="en-US" dirty="0"/>
              <a:t>exhale slowly for three breaths.</a:t>
            </a:r>
          </a:p>
          <a:p>
            <a:r>
              <a:rPr lang="en-US" dirty="0"/>
              <a:t>Inhale, straightening the right leg</a:t>
            </a:r>
          </a:p>
          <a:p>
            <a:r>
              <a:rPr lang="en-US" dirty="0"/>
              <a:t>Exhale, bring feet parallel.</a:t>
            </a:r>
          </a:p>
          <a:p>
            <a:r>
              <a:rPr lang="en-US" dirty="0"/>
              <a:t>Notice the breath. Repeat on the Left side.</a:t>
            </a:r>
          </a:p>
          <a:p>
            <a:endParaRPr lang="en-US" dirty="0"/>
          </a:p>
        </p:txBody>
      </p:sp>
    </p:spTree>
    <p:extLst>
      <p:ext uri="{BB962C8B-B14F-4D97-AF65-F5344CB8AC3E}">
        <p14:creationId xmlns:p14="http://schemas.microsoft.com/office/powerpoint/2010/main" val="3881853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461838" y="1913477"/>
            <a:ext cx="8042035" cy="4801315"/>
          </a:xfrm>
          <a:prstGeom prst="rect">
            <a:avLst/>
          </a:prstGeom>
          <a:noFill/>
        </p:spPr>
        <p:txBody>
          <a:bodyPr wrap="square" rtlCol="0">
            <a:spAutoFit/>
          </a:bodyPr>
          <a:lstStyle/>
          <a:p>
            <a:r>
              <a:rPr lang="en-US" b="1" dirty="0"/>
              <a:t>6) Peaceful Warrior: </a:t>
            </a:r>
            <a:r>
              <a:rPr lang="en-US" dirty="0"/>
              <a:t>From Warrior 2 on the right side, keep the knee bent over</a:t>
            </a:r>
          </a:p>
          <a:p>
            <a:r>
              <a:rPr lang="en-US" dirty="0"/>
              <a:t>the ankle. Inhale, raising the right arm to the sky and lower the left arm to left leg</a:t>
            </a:r>
          </a:p>
          <a:p>
            <a:r>
              <a:rPr lang="en-US" dirty="0"/>
              <a:t>Exhale into the side body. Hold for three breaths gently reaching down and up</a:t>
            </a:r>
          </a:p>
          <a:p>
            <a:r>
              <a:rPr lang="en-US" dirty="0"/>
              <a:t>with the hands, feet firmly planted into the ground. Inhale come back to Warrior</a:t>
            </a:r>
          </a:p>
          <a:p>
            <a:r>
              <a:rPr lang="en-US" dirty="0"/>
              <a:t>2, exhale straighten the right leg. Move through Wide Angle to repeat on the Left</a:t>
            </a:r>
          </a:p>
          <a:p>
            <a:r>
              <a:rPr lang="en-US" dirty="0"/>
              <a:t>side.</a:t>
            </a:r>
          </a:p>
          <a:p>
            <a:r>
              <a:rPr lang="en-US" dirty="0"/>
              <a:t> </a:t>
            </a:r>
          </a:p>
          <a:p>
            <a:r>
              <a:rPr lang="en-US" b="1" dirty="0"/>
              <a:t>7) Triangle: </a:t>
            </a:r>
            <a:r>
              <a:rPr lang="en-US" dirty="0"/>
              <a:t>From Mountain, step the feet apart to a wide angle. Inhale the arms</a:t>
            </a:r>
          </a:p>
          <a:p>
            <a:r>
              <a:rPr lang="en-US" dirty="0"/>
              <a:t>to shoulder height. Exhale: reach the fingers into the horizon. Inhale deeply into</a:t>
            </a:r>
          </a:p>
          <a:p>
            <a:r>
              <a:rPr lang="en-US" dirty="0"/>
              <a:t>your chest; exhale and turn the right toes out. Inhale: begin to crease at the hips</a:t>
            </a:r>
          </a:p>
          <a:p>
            <a:r>
              <a:rPr lang="en-US" dirty="0"/>
              <a:t>and exhale gently; bring the right hand to the thigh or shin or maybe the ground.</a:t>
            </a:r>
          </a:p>
          <a:p>
            <a:r>
              <a:rPr lang="en-US" dirty="0"/>
              <a:t>Keep the thigh muscles engaged to protect the knee or slightly bend the knee.</a:t>
            </a:r>
          </a:p>
          <a:p>
            <a:r>
              <a:rPr lang="en-US" dirty="0"/>
              <a:t>Inhale and turn the gaze to the left hand. Exhale: reach into sky. Hold for three</a:t>
            </a:r>
          </a:p>
          <a:p>
            <a:r>
              <a:rPr lang="en-US" dirty="0"/>
              <a:t>breaths if possible. Inhale: firmly plant the feet into the ground and return to</a:t>
            </a:r>
          </a:p>
          <a:p>
            <a:r>
              <a:rPr lang="en-US" dirty="0"/>
              <a:t>standing. Exhale and bring the feet parallel and come back to wide angle. Notice</a:t>
            </a:r>
          </a:p>
          <a:p>
            <a:r>
              <a:rPr lang="en-US" dirty="0"/>
              <a:t>the breath. Repeat on the left side.</a:t>
            </a:r>
          </a:p>
          <a:p>
            <a:endParaRPr lang="en-US" dirty="0"/>
          </a:p>
        </p:txBody>
      </p:sp>
    </p:spTree>
    <p:extLst>
      <p:ext uri="{BB962C8B-B14F-4D97-AF65-F5344CB8AC3E}">
        <p14:creationId xmlns:p14="http://schemas.microsoft.com/office/powerpoint/2010/main" val="231452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626781" y="2127918"/>
            <a:ext cx="8395573" cy="3970318"/>
          </a:xfrm>
          <a:prstGeom prst="rect">
            <a:avLst/>
          </a:prstGeom>
          <a:noFill/>
        </p:spPr>
        <p:txBody>
          <a:bodyPr wrap="square" rtlCol="0">
            <a:spAutoFit/>
          </a:bodyPr>
          <a:lstStyle/>
          <a:p>
            <a:r>
              <a:rPr lang="en-US" b="1" dirty="0"/>
              <a:t>8) Tree Pose: </a:t>
            </a:r>
            <a:r>
              <a:rPr lang="en-US" dirty="0"/>
              <a:t>(This pose can be modified depending on the members’ flexibility.)</a:t>
            </a:r>
          </a:p>
          <a:p>
            <a:r>
              <a:rPr lang="en-US" dirty="0"/>
              <a:t>From Mountain, shift the weight slightly to the left foot. Draw the right knee up.</a:t>
            </a:r>
          </a:p>
          <a:p>
            <a:r>
              <a:rPr lang="en-US" dirty="0"/>
              <a:t>Bring the right hand to the right ankle and gently place the sole of the foot along</a:t>
            </a:r>
          </a:p>
          <a:p>
            <a:r>
              <a:rPr lang="en-US" dirty="0"/>
              <a:t>the inner left thigh or along the left calf or ankle. Use the gaze to help achieve</a:t>
            </a:r>
          </a:p>
          <a:p>
            <a:r>
              <a:rPr lang="en-US" dirty="0"/>
              <a:t>balance by focusing gently on a spot 45 degrees in front of you.</a:t>
            </a:r>
          </a:p>
          <a:p>
            <a:r>
              <a:rPr lang="en-US" dirty="0"/>
              <a:t>Inhale, drawing the hands together at the heart in prayer position.</a:t>
            </a:r>
          </a:p>
          <a:p>
            <a:r>
              <a:rPr lang="en-US" dirty="0"/>
              <a:t>Exhale, open the chest and square the shoulders, perhaps lifting the gaze up.</a:t>
            </a:r>
          </a:p>
          <a:p>
            <a:r>
              <a:rPr lang="en-US" dirty="0"/>
              <a:t>Feel the feet rooted into the earth. Feel the gentle sway of the body as it shifts</a:t>
            </a:r>
          </a:p>
          <a:p>
            <a:r>
              <a:rPr lang="en-US" dirty="0"/>
              <a:t>and balances. Hold for three breaths or as long as is comfortable. Consider</a:t>
            </a:r>
          </a:p>
          <a:p>
            <a:r>
              <a:rPr lang="en-US" dirty="0"/>
              <a:t>drawing the arms into the sky as tree branches reaching upward.</a:t>
            </a:r>
          </a:p>
          <a:p>
            <a:r>
              <a:rPr lang="en-US" dirty="0"/>
              <a:t>Inhale, drawing the knee back up</a:t>
            </a:r>
          </a:p>
          <a:p>
            <a:r>
              <a:rPr lang="en-US" dirty="0"/>
              <a:t>Exhale gently and come back to Mountain. Repeat on the left side. Notice the</a:t>
            </a:r>
          </a:p>
          <a:p>
            <a:r>
              <a:rPr lang="en-US" dirty="0"/>
              <a:t>breath.</a:t>
            </a:r>
          </a:p>
          <a:p>
            <a:endParaRPr lang="en-US" dirty="0"/>
          </a:p>
        </p:txBody>
      </p:sp>
    </p:spTree>
    <p:extLst>
      <p:ext uri="{BB962C8B-B14F-4D97-AF65-F5344CB8AC3E}">
        <p14:creationId xmlns:p14="http://schemas.microsoft.com/office/powerpoint/2010/main" val="3829620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445345" y="2078432"/>
            <a:ext cx="7713094" cy="4247317"/>
          </a:xfrm>
          <a:prstGeom prst="rect">
            <a:avLst/>
          </a:prstGeom>
          <a:noFill/>
        </p:spPr>
        <p:txBody>
          <a:bodyPr wrap="none" rtlCol="0">
            <a:spAutoFit/>
          </a:bodyPr>
          <a:lstStyle/>
          <a:p>
            <a:r>
              <a:rPr lang="en-US" b="1" dirty="0"/>
              <a:t>9) Forward Fold: </a:t>
            </a:r>
            <a:r>
              <a:rPr lang="en-US" dirty="0"/>
              <a:t>(This can be done seated on the floor, on a chair or on the</a:t>
            </a:r>
          </a:p>
          <a:p>
            <a:r>
              <a:rPr lang="en-US" dirty="0"/>
              <a:t>floor with a chair placed in front of group members to rest their upper body on.)</a:t>
            </a:r>
          </a:p>
          <a:p>
            <a:r>
              <a:rPr lang="en-US" dirty="0"/>
              <a:t>Seated on the floor, extend the legs together, place the palms on the ground</a:t>
            </a:r>
          </a:p>
          <a:p>
            <a:r>
              <a:rPr lang="en-US" dirty="0"/>
              <a:t>beside the hips and broaden the collarbones. Inhale and exhale slowly. Gently</a:t>
            </a:r>
          </a:p>
          <a:p>
            <a:r>
              <a:rPr lang="en-US" dirty="0"/>
              <a:t>flex and point the toes to loosen the ankles. Bring the feet to a neutral position</a:t>
            </a:r>
          </a:p>
          <a:p>
            <a:r>
              <a:rPr lang="en-US" dirty="0"/>
              <a:t>(as if they were standing on the ground).</a:t>
            </a:r>
          </a:p>
          <a:p>
            <a:r>
              <a:rPr lang="en-US" dirty="0"/>
              <a:t>Inhale, reaching the arms up and gently folding forward at the hips to place the</a:t>
            </a:r>
          </a:p>
          <a:p>
            <a:r>
              <a:rPr lang="en-US" dirty="0"/>
              <a:t>hands on the thighs, shins, ankles or feet, depending on comfort level.</a:t>
            </a:r>
          </a:p>
          <a:p>
            <a:r>
              <a:rPr lang="en-US" dirty="0"/>
              <a:t>Exhale deeply.</a:t>
            </a:r>
          </a:p>
          <a:p>
            <a:r>
              <a:rPr lang="en-US" dirty="0"/>
              <a:t>Inhale, lengthening the spine while still folded and exhale: release forward and</a:t>
            </a:r>
          </a:p>
          <a:p>
            <a:r>
              <a:rPr lang="en-US" dirty="0"/>
              <a:t>down. Keep the knees slightly bent. Hold for five breaths, lengthening the</a:t>
            </a:r>
          </a:p>
          <a:p>
            <a:r>
              <a:rPr lang="en-US" dirty="0"/>
              <a:t>exhalation.</a:t>
            </a:r>
          </a:p>
          <a:p>
            <a:r>
              <a:rPr lang="en-US" dirty="0"/>
              <a:t>Inhale, reaching forward and up, gently raising the upper body.</a:t>
            </a:r>
          </a:p>
          <a:p>
            <a:r>
              <a:rPr lang="en-US" dirty="0"/>
              <a:t>Exhale and come back to a seated position.</a:t>
            </a:r>
          </a:p>
          <a:p>
            <a:endParaRPr lang="en-US" dirty="0"/>
          </a:p>
        </p:txBody>
      </p:sp>
    </p:spTree>
    <p:extLst>
      <p:ext uri="{BB962C8B-B14F-4D97-AF65-F5344CB8AC3E}">
        <p14:creationId xmlns:p14="http://schemas.microsoft.com/office/powerpoint/2010/main" val="2039399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593793" y="2342360"/>
            <a:ext cx="7702815" cy="3416320"/>
          </a:xfrm>
          <a:prstGeom prst="rect">
            <a:avLst/>
          </a:prstGeom>
          <a:noFill/>
        </p:spPr>
        <p:txBody>
          <a:bodyPr wrap="square" rtlCol="0">
            <a:spAutoFit/>
          </a:bodyPr>
          <a:lstStyle/>
          <a:p>
            <a:r>
              <a:rPr lang="en-US" b="1" dirty="0" smtClean="0"/>
              <a:t>(9 Continued) </a:t>
            </a:r>
            <a:r>
              <a:rPr lang="en-US" dirty="0"/>
              <a:t>Seated in a chair, find that the feet are parallel and hip width apart and that they</a:t>
            </a:r>
          </a:p>
          <a:p>
            <a:r>
              <a:rPr lang="en-US" dirty="0"/>
              <a:t>connect to the floor. If the feet do not reach the floor, books or other props can be</a:t>
            </a:r>
          </a:p>
          <a:p>
            <a:r>
              <a:rPr lang="en-US" dirty="0"/>
              <a:t>used. Feel the weight of the body on the chair, the feet connected to the floor.</a:t>
            </a:r>
          </a:p>
          <a:p>
            <a:r>
              <a:rPr lang="en-US" dirty="0"/>
              <a:t>Place the hands on the knees.</a:t>
            </a:r>
          </a:p>
          <a:p>
            <a:r>
              <a:rPr lang="en-US" dirty="0"/>
              <a:t>Inhale, extend the spine up and forward, straightening the arms to whatever</a:t>
            </a:r>
          </a:p>
          <a:p>
            <a:r>
              <a:rPr lang="en-US" dirty="0"/>
              <a:t>degree possible Exhale, and gently drape down over the lap. Arms can hug the</a:t>
            </a:r>
          </a:p>
          <a:p>
            <a:r>
              <a:rPr lang="en-US" dirty="0"/>
              <a:t>legs or take opposite arm to opposite elbow. Hold for 5 breaths, lengthening the</a:t>
            </a:r>
          </a:p>
          <a:p>
            <a:r>
              <a:rPr lang="en-US" dirty="0"/>
              <a:t>exhalation. Inhale and slowly roll up to a seated position.</a:t>
            </a:r>
          </a:p>
          <a:p>
            <a:r>
              <a:rPr lang="en-US" dirty="0"/>
              <a:t>Notice the breath.</a:t>
            </a:r>
          </a:p>
          <a:p>
            <a:endParaRPr lang="en-US" dirty="0"/>
          </a:p>
        </p:txBody>
      </p:sp>
    </p:spTree>
    <p:extLst>
      <p:ext uri="{BB962C8B-B14F-4D97-AF65-F5344CB8AC3E}">
        <p14:creationId xmlns:p14="http://schemas.microsoft.com/office/powerpoint/2010/main" val="1994150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199698" y="1868878"/>
            <a:ext cx="9150548" cy="4801315"/>
          </a:xfrm>
          <a:prstGeom prst="rect">
            <a:avLst/>
          </a:prstGeom>
          <a:noFill/>
        </p:spPr>
        <p:txBody>
          <a:bodyPr wrap="square" rtlCol="0">
            <a:spAutoFit/>
          </a:bodyPr>
          <a:lstStyle/>
          <a:p>
            <a:r>
              <a:rPr lang="en-US" b="1" dirty="0"/>
              <a:t>10) Easy Pose with Cat &amp; Cow and Spinal Twists: </a:t>
            </a:r>
            <a:r>
              <a:rPr lang="en-US" dirty="0"/>
              <a:t>(This can be done seated</a:t>
            </a:r>
          </a:p>
          <a:p>
            <a:r>
              <a:rPr lang="en-US" dirty="0"/>
              <a:t>on the floor or on a chair.) Seated on the floor, cross the legs at the mid shin. If</a:t>
            </a:r>
          </a:p>
          <a:p>
            <a:r>
              <a:rPr lang="en-US" dirty="0"/>
              <a:t>on a chair, keep the knees over the ankles and the feet parallel, hip width apart. </a:t>
            </a:r>
          </a:p>
          <a:p>
            <a:r>
              <a:rPr lang="en-US" dirty="0"/>
              <a:t>Bring the hands to the knees. Lengthen the spine upwards. Broaden the</a:t>
            </a:r>
          </a:p>
          <a:p>
            <a:r>
              <a:rPr lang="en-US" dirty="0"/>
              <a:t>collarbones outward. Inhale to the collarbones.</a:t>
            </a:r>
          </a:p>
          <a:p>
            <a:r>
              <a:rPr lang="en-US" dirty="0"/>
              <a:t>Exhale slowly</a:t>
            </a:r>
          </a:p>
          <a:p>
            <a:r>
              <a:rPr lang="en-US" dirty="0"/>
              <a:t>Inhale, rounding the spine, lowering the chin to the sternum</a:t>
            </a:r>
          </a:p>
          <a:p>
            <a:r>
              <a:rPr lang="en-US" dirty="0"/>
              <a:t>Exhale and gently arch the back, lifting the gaze. Repeat two more times,</a:t>
            </a:r>
          </a:p>
          <a:p>
            <a:r>
              <a:rPr lang="en-US" dirty="0"/>
              <a:t>deepening the twist. Return to neutral. Notice the breath. Take the right hand to</a:t>
            </a:r>
          </a:p>
          <a:p>
            <a:r>
              <a:rPr lang="en-US" dirty="0"/>
              <a:t>the left knee and the left hand behind you to the floor or the back of the chair.</a:t>
            </a:r>
          </a:p>
          <a:p>
            <a:r>
              <a:rPr lang="en-US" dirty="0"/>
              <a:t>Inhale, lengthening the </a:t>
            </a:r>
            <a:r>
              <a:rPr lang="en-US" dirty="0" smtClean="0"/>
              <a:t>spine. Exhale</a:t>
            </a:r>
            <a:r>
              <a:rPr lang="en-US" dirty="0"/>
              <a:t>: gently twisting the spine Repeat two more times. Inhale back to </a:t>
            </a:r>
            <a:r>
              <a:rPr lang="en-US" dirty="0" smtClean="0"/>
              <a:t>the center </a:t>
            </a:r>
            <a:r>
              <a:rPr lang="en-US" dirty="0"/>
              <a:t>and take a counter twist to the right. Take the left hand to the right knee</a:t>
            </a:r>
          </a:p>
          <a:p>
            <a:r>
              <a:rPr lang="en-US" dirty="0"/>
              <a:t>and the right hand behind you to the floor or the back of the chair.</a:t>
            </a:r>
          </a:p>
          <a:p>
            <a:r>
              <a:rPr lang="en-US" dirty="0"/>
              <a:t>Inhale, lengthening the </a:t>
            </a:r>
            <a:r>
              <a:rPr lang="en-US" dirty="0" smtClean="0"/>
              <a:t>spine. Exhale</a:t>
            </a:r>
            <a:r>
              <a:rPr lang="en-US" dirty="0"/>
              <a:t>, gently twisting the spine Repeat two more times, while deepening </a:t>
            </a:r>
            <a:r>
              <a:rPr lang="en-US" dirty="0" smtClean="0"/>
              <a:t>the twist</a:t>
            </a:r>
            <a:r>
              <a:rPr lang="en-US" dirty="0"/>
              <a:t>. Inhale back through center and take a counter twist to the left. Notice the</a:t>
            </a:r>
          </a:p>
          <a:p>
            <a:r>
              <a:rPr lang="en-US" dirty="0"/>
              <a:t>breath.</a:t>
            </a:r>
          </a:p>
          <a:p>
            <a:endParaRPr lang="en-US" dirty="0"/>
          </a:p>
        </p:txBody>
      </p:sp>
    </p:spTree>
    <p:extLst>
      <p:ext uri="{BB962C8B-B14F-4D97-AF65-F5344CB8AC3E}">
        <p14:creationId xmlns:p14="http://schemas.microsoft.com/office/powerpoint/2010/main" val="1703328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Trauma Sensitive Yoga Poses </a:t>
            </a:r>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TextBox 4"/>
          <p:cNvSpPr txBox="1"/>
          <p:nvPr/>
        </p:nvSpPr>
        <p:spPr>
          <a:xfrm>
            <a:off x="527816" y="2078432"/>
            <a:ext cx="7851503" cy="3970318"/>
          </a:xfrm>
          <a:prstGeom prst="rect">
            <a:avLst/>
          </a:prstGeom>
          <a:noFill/>
        </p:spPr>
        <p:txBody>
          <a:bodyPr wrap="none" rtlCol="0">
            <a:spAutoFit/>
          </a:bodyPr>
          <a:lstStyle/>
          <a:p>
            <a:r>
              <a:rPr lang="en-US" b="1" dirty="0"/>
              <a:t> </a:t>
            </a:r>
          </a:p>
          <a:p>
            <a:r>
              <a:rPr lang="en-US" b="1" dirty="0"/>
              <a:t>** Restore Pose: </a:t>
            </a:r>
            <a:r>
              <a:rPr lang="en-US" dirty="0"/>
              <a:t>Lowers the heart rate and blood pressure and works very well</a:t>
            </a:r>
          </a:p>
          <a:p>
            <a:r>
              <a:rPr lang="en-US" dirty="0"/>
              <a:t>to help in Grounding. Use a simple chair with no arms. if the chair has a back,</a:t>
            </a:r>
          </a:p>
          <a:p>
            <a:r>
              <a:rPr lang="en-US" dirty="0"/>
              <a:t>place it sideways. From seated, bring the back to the ground. Place the calves,</a:t>
            </a:r>
          </a:p>
          <a:p>
            <a:r>
              <a:rPr lang="en-US" dirty="0"/>
              <a:t>ankles and feet onto the chair so that the lower legs are completely supported.</a:t>
            </a:r>
          </a:p>
          <a:p>
            <a:r>
              <a:rPr lang="en-US" dirty="0"/>
              <a:t>Encourage group members to bring one hand to their heart and the other to the</a:t>
            </a:r>
          </a:p>
          <a:p>
            <a:r>
              <a:rPr lang="en-US" dirty="0"/>
              <a:t>belly. Slightly tucking the chin will help to quiet the mind. Feel the chest rise and</a:t>
            </a:r>
          </a:p>
          <a:p>
            <a:r>
              <a:rPr lang="en-US" dirty="0"/>
              <a:t>fall with each breath; feel the weight of the body on the floor. Allow the floor to</a:t>
            </a:r>
          </a:p>
          <a:p>
            <a:r>
              <a:rPr lang="en-US" dirty="0"/>
              <a:t>completely support and hold. R</a:t>
            </a:r>
            <a:r>
              <a:rPr lang="en-US" dirty="0" smtClean="0"/>
              <a:t>emain </a:t>
            </a:r>
            <a:r>
              <a:rPr lang="en-US" dirty="0"/>
              <a:t>here for 5 to 10 minutes.</a:t>
            </a:r>
          </a:p>
          <a:p>
            <a:r>
              <a:rPr lang="en-US" dirty="0"/>
              <a:t>Bring them out of this gently by asking them to inhale deeply, exhale deeply,</a:t>
            </a:r>
          </a:p>
          <a:p>
            <a:r>
              <a:rPr lang="en-US" dirty="0"/>
              <a:t>lengthening the exhalation. Roll the wrists and ankles; then gently draw the</a:t>
            </a:r>
          </a:p>
          <a:p>
            <a:r>
              <a:rPr lang="en-US" dirty="0"/>
              <a:t>knees to the chest and roll to the side. Press the ground away and slowly roll up</a:t>
            </a:r>
          </a:p>
          <a:p>
            <a:r>
              <a:rPr lang="en-US" dirty="0"/>
              <a:t>to seated.</a:t>
            </a:r>
          </a:p>
          <a:p>
            <a:endParaRPr lang="en-US" dirty="0"/>
          </a:p>
        </p:txBody>
      </p:sp>
    </p:spTree>
    <p:extLst>
      <p:ext uri="{BB962C8B-B14F-4D97-AF65-F5344CB8AC3E}">
        <p14:creationId xmlns:p14="http://schemas.microsoft.com/office/powerpoint/2010/main" val="233825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Mindful Movement Script</a:t>
            </a:r>
            <a:endParaRPr lang="en-US" dirty="0"/>
          </a:p>
        </p:txBody>
      </p:sp>
      <p:sp>
        <p:nvSpPr>
          <p:cNvPr id="3" name="Footer Placeholder 2"/>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
        <p:nvSpPr>
          <p:cNvPr id="5" name="Content Placeholder 4"/>
          <p:cNvSpPr>
            <a:spLocks noGrp="1"/>
          </p:cNvSpPr>
          <p:nvPr>
            <p:ph idx="1"/>
          </p:nvPr>
        </p:nvSpPr>
        <p:spPr>
          <a:xfrm>
            <a:off x="199699" y="1719339"/>
            <a:ext cx="8830074" cy="4042775"/>
          </a:xfrm>
        </p:spPr>
        <p:txBody>
          <a:bodyPr>
            <a:noAutofit/>
          </a:bodyPr>
          <a:lstStyle/>
          <a:p>
            <a:pPr marL="0" indent="0" algn="ctr">
              <a:buNone/>
            </a:pPr>
            <a:r>
              <a:rPr lang="en-US" sz="1300" b="1" dirty="0"/>
              <a:t>Embodied Mindful Awareness- 7- 12 minutes</a:t>
            </a:r>
            <a:endParaRPr lang="en-US" sz="1300" dirty="0"/>
          </a:p>
          <a:p>
            <a:pPr marL="0" indent="0" algn="ctr">
              <a:buNone/>
            </a:pPr>
            <a:r>
              <a:rPr lang="en-US" sz="1300" dirty="0"/>
              <a:t>As the sound of the bell dissolves, begin to bring attention again to your calming anchors- your breath, your feet, your seat.</a:t>
            </a:r>
          </a:p>
          <a:p>
            <a:pPr marL="0" indent="0" algn="ctr">
              <a:buNone/>
            </a:pPr>
            <a:r>
              <a:rPr lang="en-US" sz="1300" dirty="0"/>
              <a:t>Check in with your body and notice any areas of tension. Where are you experiencing tension?  </a:t>
            </a:r>
          </a:p>
          <a:p>
            <a:pPr marL="0" indent="0" algn="ctr">
              <a:buNone/>
            </a:pPr>
            <a:r>
              <a:rPr lang="en-US" sz="1300" dirty="0"/>
              <a:t>As you notice any areas of tension, stretch in response to the needs of the moment.</a:t>
            </a:r>
          </a:p>
          <a:p>
            <a:pPr marL="0" indent="0" algn="ctr">
              <a:buNone/>
            </a:pPr>
            <a:r>
              <a:rPr lang="en-US" sz="1300" dirty="0"/>
              <a:t>From a standing position, find two or three stretches or movements that gently address the tension areas.  </a:t>
            </a:r>
          </a:p>
          <a:p>
            <a:pPr marL="0" indent="0" algn="ctr">
              <a:buNone/>
            </a:pPr>
            <a:r>
              <a:rPr lang="en-US" sz="1300" dirty="0"/>
              <a:t>You may have a favorite series of stretches or you may want to work with our Trauma Sensitive Yoga Poses that are found in the INDEX.</a:t>
            </a:r>
          </a:p>
          <a:p>
            <a:pPr marL="0" indent="0" algn="ctr">
              <a:buNone/>
            </a:pPr>
            <a:r>
              <a:rPr lang="en-US" sz="1300" dirty="0"/>
              <a:t>Move in a slow and unhurried pace. Follow your breath and deepen into the experience of being embodied. </a:t>
            </a:r>
          </a:p>
          <a:p>
            <a:pPr marL="0" indent="0" algn="ctr">
              <a:buNone/>
            </a:pPr>
            <a:r>
              <a:rPr lang="en-US" sz="1300" dirty="0"/>
              <a:t>Bring your awareness to your moment-to-moment sensory awareness.</a:t>
            </a:r>
          </a:p>
          <a:p>
            <a:pPr marL="0" indent="0" algn="ctr">
              <a:buNone/>
            </a:pPr>
            <a:r>
              <a:rPr lang="en-US" sz="1300" dirty="0"/>
              <a:t>Gently notice what calls for your attention in your body.</a:t>
            </a:r>
          </a:p>
          <a:p>
            <a:pPr marL="0" indent="0" algn="ctr">
              <a:buNone/>
            </a:pPr>
            <a:r>
              <a:rPr lang="en-US" sz="1300" dirty="0"/>
              <a:t>Notice that sensations come and go, range in intensity, even </a:t>
            </a:r>
            <a:r>
              <a:rPr lang="en-US" sz="1300" dirty="0" smtClean="0"/>
              <a:t>disappear</a:t>
            </a:r>
            <a:r>
              <a:rPr lang="mr-IN" sz="1300" dirty="0" smtClean="0"/>
              <a:t>…</a:t>
            </a:r>
            <a:endParaRPr lang="en-US" sz="1300" dirty="0"/>
          </a:p>
        </p:txBody>
      </p:sp>
    </p:spTree>
    <p:extLst>
      <p:ext uri="{BB962C8B-B14F-4D97-AF65-F5344CB8AC3E}">
        <p14:creationId xmlns:p14="http://schemas.microsoft.com/office/powerpoint/2010/main" val="14616843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Mindful Movement</a:t>
            </a:r>
            <a:endParaRPr lang="en-US" dirty="0"/>
          </a:p>
        </p:txBody>
      </p:sp>
      <p:sp>
        <p:nvSpPr>
          <p:cNvPr id="3" name="Content Placeholder 2"/>
          <p:cNvSpPr>
            <a:spLocks noGrp="1"/>
          </p:cNvSpPr>
          <p:nvPr>
            <p:ph idx="1"/>
          </p:nvPr>
        </p:nvSpPr>
        <p:spPr>
          <a:xfrm>
            <a:off x="284163" y="2133600"/>
            <a:ext cx="8574087" cy="4186138"/>
          </a:xfrm>
        </p:spPr>
        <p:txBody>
          <a:bodyPr>
            <a:normAutofit fontScale="77500" lnSpcReduction="20000"/>
          </a:bodyPr>
          <a:lstStyle/>
          <a:p>
            <a:r>
              <a:rPr lang="en-US" dirty="0" smtClean="0"/>
              <a:t>Mindfulness in Research </a:t>
            </a:r>
          </a:p>
          <a:p>
            <a:pPr lvl="1"/>
            <a:r>
              <a:rPr lang="en-US" dirty="0" smtClean="0"/>
              <a:t>Mindfulness is positively </a:t>
            </a:r>
            <a:r>
              <a:rPr lang="en-US" dirty="0"/>
              <a:t>associated with cardiovascular health, with the associations particularly driven by smoking, body mass index, fasting glucose, and physical activity. </a:t>
            </a:r>
          </a:p>
          <a:p>
            <a:pPr lvl="1"/>
            <a:r>
              <a:rPr lang="en-US" dirty="0" smtClean="0"/>
              <a:t>Mindfulness is associated </a:t>
            </a:r>
            <a:r>
              <a:rPr lang="en-US" dirty="0"/>
              <a:t>with better psychological well-being, coping, and quality of life </a:t>
            </a:r>
            <a:endParaRPr lang="en-US" dirty="0" smtClean="0"/>
          </a:p>
          <a:p>
            <a:pPr lvl="1"/>
            <a:r>
              <a:rPr lang="en-US" dirty="0" smtClean="0"/>
              <a:t>In a study performed with nursing students findings </a:t>
            </a:r>
            <a:r>
              <a:rPr lang="en-US" dirty="0"/>
              <a:t>indicated that both </a:t>
            </a:r>
            <a:r>
              <a:rPr lang="en-US" dirty="0" smtClean="0"/>
              <a:t>therapies (exercise and mindfulness meditation) </a:t>
            </a:r>
            <a:r>
              <a:rPr lang="en-US" dirty="0"/>
              <a:t>were effective in the management of depression. However, mindfulness meditation </a:t>
            </a:r>
            <a:r>
              <a:rPr lang="en-US" dirty="0" smtClean="0"/>
              <a:t>was </a:t>
            </a:r>
            <a:r>
              <a:rPr lang="en-US" dirty="0"/>
              <a:t>more effective than physical </a:t>
            </a:r>
            <a:r>
              <a:rPr lang="en-US" dirty="0" smtClean="0"/>
              <a:t>exercise.</a:t>
            </a:r>
            <a:endParaRPr lang="en-US" dirty="0"/>
          </a:p>
          <a:p>
            <a:pPr lvl="1"/>
            <a:r>
              <a:rPr lang="en-US" dirty="0"/>
              <a:t>Older adults indicated that the mindfulness training increased their awareness and self-reflection and fostered a more self-accepting attitude. Furthermore, they improved their self-care habits and reported having better familial and social relationships. </a:t>
            </a:r>
            <a:endParaRPr lang="en-US" dirty="0" smtClean="0"/>
          </a:p>
          <a:p>
            <a:pPr lvl="1"/>
            <a:r>
              <a:rPr lang="en-US" dirty="0" smtClean="0"/>
              <a:t>Performance outcome in sports, physiological </a:t>
            </a:r>
            <a:r>
              <a:rPr lang="en-US" dirty="0"/>
              <a:t>and psychological surrogates improved to a meaningful extent following mindfulness practice, as well as performance outcomes</a:t>
            </a:r>
          </a:p>
          <a:p>
            <a:pPr lvl="1"/>
            <a:endParaRPr lang="en-US" dirty="0" smtClean="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19090713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Mindful Movement </a:t>
            </a:r>
            <a:r>
              <a:rPr lang="en-US" dirty="0" smtClean="0"/>
              <a:t>Script Continued</a:t>
            </a:r>
            <a:endParaRPr lang="en-US" dirty="0"/>
          </a:p>
        </p:txBody>
      </p:sp>
      <p:sp>
        <p:nvSpPr>
          <p:cNvPr id="3" name="Content Placeholder 2"/>
          <p:cNvSpPr>
            <a:spLocks noGrp="1"/>
          </p:cNvSpPr>
          <p:nvPr>
            <p:ph idx="1"/>
          </p:nvPr>
        </p:nvSpPr>
        <p:spPr>
          <a:xfrm>
            <a:off x="402701" y="1598222"/>
            <a:ext cx="8455550" cy="4527942"/>
          </a:xfrm>
        </p:spPr>
        <p:txBody>
          <a:bodyPr>
            <a:normAutofit fontScale="25000" lnSpcReduction="20000"/>
          </a:bodyPr>
          <a:lstStyle/>
          <a:p>
            <a:pPr marL="0" indent="0">
              <a:buNone/>
            </a:pPr>
            <a:r>
              <a:rPr lang="en-US" dirty="0" smtClean="0"/>
              <a:t>.</a:t>
            </a:r>
            <a:r>
              <a:rPr lang="en-US" dirty="0"/>
              <a:t> </a:t>
            </a:r>
          </a:p>
          <a:p>
            <a:pPr marL="0" indent="0" algn="ctr">
              <a:buNone/>
            </a:pPr>
            <a:r>
              <a:rPr lang="en-US" sz="6400" dirty="0"/>
              <a:t>You may want to continue standing or be seated.</a:t>
            </a:r>
          </a:p>
          <a:p>
            <a:pPr marL="0" indent="0" algn="ctr">
              <a:buNone/>
            </a:pPr>
            <a:r>
              <a:rPr lang="en-US" sz="6400" dirty="0"/>
              <a:t>Notice and label sensations without judgment. </a:t>
            </a:r>
          </a:p>
          <a:p>
            <a:pPr marL="0" indent="0" algn="ctr">
              <a:buNone/>
            </a:pPr>
            <a:r>
              <a:rPr lang="en-US" sz="6400" dirty="0"/>
              <a:t>Investigate in a slow and unhurried pace.</a:t>
            </a:r>
          </a:p>
          <a:p>
            <a:pPr marL="0" indent="0" algn="ctr">
              <a:buNone/>
            </a:pPr>
            <a:r>
              <a:rPr lang="en-US" sz="6400" dirty="0"/>
              <a:t>Follow your breath.</a:t>
            </a:r>
          </a:p>
          <a:p>
            <a:pPr marL="0" indent="0" algn="ctr">
              <a:buNone/>
            </a:pPr>
            <a:r>
              <a:rPr lang="en-US" sz="6400" dirty="0"/>
              <a:t>Your task is to simply bring awareness to sensations and limit your focus to your moment- to-moment experience. </a:t>
            </a:r>
          </a:p>
          <a:p>
            <a:pPr marL="0" indent="0" algn="ctr">
              <a:buNone/>
            </a:pPr>
            <a:r>
              <a:rPr lang="en-US" sz="6400" dirty="0"/>
              <a:t>Notice how sensations constantly change. </a:t>
            </a:r>
          </a:p>
          <a:p>
            <a:pPr marL="0" indent="0" algn="ctr">
              <a:buNone/>
            </a:pPr>
            <a:r>
              <a:rPr lang="en-US" sz="6400" dirty="0"/>
              <a:t>Notice also the quiet abiding awareness that remains unchanged. </a:t>
            </a:r>
          </a:p>
          <a:p>
            <a:pPr marL="0" indent="0" algn="ctr">
              <a:buNone/>
            </a:pPr>
            <a:r>
              <a:rPr lang="en-US" sz="6400" dirty="0"/>
              <a:t>Again and again, bring your attention back to the present moment. </a:t>
            </a:r>
          </a:p>
          <a:p>
            <a:pPr marL="0" indent="0" algn="ctr">
              <a:buNone/>
            </a:pPr>
            <a:r>
              <a:rPr lang="en-US" sz="6400" dirty="0"/>
              <a:t>Let yourself appreciate the quiet abiding miracle of awareness.</a:t>
            </a:r>
          </a:p>
          <a:p>
            <a:pPr marL="0" indent="0" algn="ctr">
              <a:buNone/>
            </a:pPr>
            <a:r>
              <a:rPr lang="en-US" sz="6400" dirty="0"/>
              <a:t>The simple enjoyment of being embodied.</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3563677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a:xfrm>
            <a:off x="-338667" y="1896534"/>
            <a:ext cx="9347200" cy="4741334"/>
          </a:xfrm>
        </p:spPr>
        <p:txBody>
          <a:bodyPr>
            <a:normAutofit fontScale="92500" lnSpcReduction="10000"/>
          </a:bodyPr>
          <a:lstStyle/>
          <a:p>
            <a:pPr lvl="1"/>
            <a:r>
              <a:rPr lang="en-US" dirty="0" err="1"/>
              <a:t>Alsaraireh</a:t>
            </a:r>
            <a:r>
              <a:rPr lang="en-US" dirty="0"/>
              <a:t> FA, </a:t>
            </a:r>
            <a:r>
              <a:rPr lang="en-US" dirty="0" err="1"/>
              <a:t>Aloush</a:t>
            </a:r>
            <a:r>
              <a:rPr lang="en-US" dirty="0"/>
              <a:t> SM. Mindfulness Meditation Versus Physical Exercise in the Management of Depression Among Nursing Students. </a:t>
            </a:r>
            <a:r>
              <a:rPr lang="en-US" i="1" dirty="0"/>
              <a:t>J </a:t>
            </a:r>
            <a:r>
              <a:rPr lang="en-US" i="1" dirty="0" err="1"/>
              <a:t>Nurs</a:t>
            </a:r>
            <a:r>
              <a:rPr lang="en-US" i="1" dirty="0"/>
              <a:t> Educ</a:t>
            </a:r>
            <a:r>
              <a:rPr lang="en-US" dirty="0"/>
              <a:t>. 2017;56(10):599‐604. doi:10.3928/01484834-20170918-04</a:t>
            </a:r>
          </a:p>
          <a:p>
            <a:pPr lvl="1"/>
            <a:r>
              <a:rPr lang="en-US" dirty="0" err="1"/>
              <a:t>Bühlmayer</a:t>
            </a:r>
            <a:r>
              <a:rPr lang="en-US" dirty="0"/>
              <a:t> L, </a:t>
            </a:r>
            <a:r>
              <a:rPr lang="en-US" dirty="0" err="1"/>
              <a:t>Birrer</a:t>
            </a:r>
            <a:r>
              <a:rPr lang="en-US" dirty="0"/>
              <a:t> D, </a:t>
            </a:r>
            <a:r>
              <a:rPr lang="en-US" dirty="0" err="1"/>
              <a:t>Röthlin</a:t>
            </a:r>
            <a:r>
              <a:rPr lang="en-US" dirty="0"/>
              <a:t> P, </a:t>
            </a:r>
            <a:r>
              <a:rPr lang="en-US" dirty="0" err="1"/>
              <a:t>Faude</a:t>
            </a:r>
            <a:r>
              <a:rPr lang="en-US" dirty="0"/>
              <a:t> O, </a:t>
            </a:r>
            <a:r>
              <a:rPr lang="en-US" dirty="0" err="1"/>
              <a:t>Donath</a:t>
            </a:r>
            <a:r>
              <a:rPr lang="en-US" dirty="0"/>
              <a:t> L. Effects of Mindfulness Practice on Performance-Relevant Parameters and Performance Outcomes in Sports: A Meta-Analytical Review. </a:t>
            </a:r>
            <a:r>
              <a:rPr lang="en-US" i="1" dirty="0"/>
              <a:t>Sports Med</a:t>
            </a:r>
            <a:r>
              <a:rPr lang="en-US" dirty="0"/>
              <a:t>. 2017;47(11):2309‐2321. doi:10.1007/s40279-017-0752-</a:t>
            </a:r>
            <a:r>
              <a:rPr lang="en-US" dirty="0" smtClean="0"/>
              <a:t>9</a:t>
            </a:r>
          </a:p>
          <a:p>
            <a:pPr lvl="1"/>
            <a:r>
              <a:rPr lang="en-US" dirty="0"/>
              <a:t>Logan, G.A., </a:t>
            </a:r>
            <a:r>
              <a:rPr lang="en-US" dirty="0" err="1"/>
              <a:t>Tollison</a:t>
            </a:r>
            <a:r>
              <a:rPr lang="en-US" dirty="0"/>
              <a:t>, P.K., 2016. </a:t>
            </a:r>
            <a:r>
              <a:rPr lang="en-US" i="1" dirty="0"/>
              <a:t>Portable Calm.</a:t>
            </a:r>
            <a:r>
              <a:rPr lang="en-US" dirty="0"/>
              <a:t> </a:t>
            </a:r>
            <a:r>
              <a:rPr lang="en-US" dirty="0">
                <a:hlinkClick r:id="rId2"/>
              </a:rPr>
              <a:t>http://portablecalm.com</a:t>
            </a:r>
            <a:r>
              <a:rPr lang="en-US" dirty="0" smtClean="0">
                <a:hlinkClick r:id="rId2"/>
              </a:rPr>
              <a:t>/</a:t>
            </a:r>
            <a:endParaRPr lang="en-US" dirty="0"/>
          </a:p>
          <a:p>
            <a:pPr lvl="1"/>
            <a:r>
              <a:rPr lang="en-US" dirty="0" err="1"/>
              <a:t>Loucks</a:t>
            </a:r>
            <a:r>
              <a:rPr lang="en-US" dirty="0"/>
              <a:t> EB, Britton WB, Howe CJ, Eaton CB, </a:t>
            </a:r>
            <a:r>
              <a:rPr lang="en-US" dirty="0" err="1"/>
              <a:t>Buka</a:t>
            </a:r>
            <a:r>
              <a:rPr lang="en-US" dirty="0"/>
              <a:t> SL. Positive Associations of Dispositional Mindfulness with Cardiovascular Health: the New England Family Study. </a:t>
            </a:r>
            <a:r>
              <a:rPr lang="en-US" i="1" dirty="0" err="1"/>
              <a:t>Int</a:t>
            </a:r>
            <a:r>
              <a:rPr lang="en-US" i="1" dirty="0"/>
              <a:t> J </a:t>
            </a:r>
            <a:r>
              <a:rPr lang="en-US" i="1" dirty="0" err="1"/>
              <a:t>Behav</a:t>
            </a:r>
            <a:r>
              <a:rPr lang="en-US" i="1" dirty="0"/>
              <a:t> Med</a:t>
            </a:r>
            <a:r>
              <a:rPr lang="en-US" dirty="0"/>
              <a:t>. 2015;22(4):540‐550. doi:10.1007/s12529-014-9448-</a:t>
            </a:r>
            <a:r>
              <a:rPr lang="en-US" dirty="0" smtClean="0"/>
              <a:t>9</a:t>
            </a:r>
          </a:p>
          <a:p>
            <a:pPr lvl="1"/>
            <a:r>
              <a:rPr lang="en-US" dirty="0"/>
              <a:t>Parra DC, </a:t>
            </a:r>
            <a:r>
              <a:rPr lang="en-US" dirty="0" err="1"/>
              <a:t>Wetherell</a:t>
            </a:r>
            <a:r>
              <a:rPr lang="en-US" dirty="0"/>
              <a:t> JL, Van Zandt A, </a:t>
            </a:r>
            <a:r>
              <a:rPr lang="en-US" dirty="0" err="1"/>
              <a:t>Brownson</a:t>
            </a:r>
            <a:r>
              <a:rPr lang="en-US" dirty="0"/>
              <a:t> RC, </a:t>
            </a:r>
            <a:r>
              <a:rPr lang="en-US" dirty="0" err="1"/>
              <a:t>Abhishek</a:t>
            </a:r>
            <a:r>
              <a:rPr lang="en-US" dirty="0"/>
              <a:t> J, </a:t>
            </a:r>
            <a:r>
              <a:rPr lang="en-US" dirty="0" err="1"/>
              <a:t>Lenze</a:t>
            </a:r>
            <a:r>
              <a:rPr lang="en-US" dirty="0"/>
              <a:t> EJ. A qualitative study of older adults' perspectives on initiating exercise and mindfulness practice. </a:t>
            </a:r>
            <a:r>
              <a:rPr lang="en-US" i="1" dirty="0"/>
              <a:t>BMC </a:t>
            </a:r>
            <a:r>
              <a:rPr lang="en-US" i="1" dirty="0" err="1"/>
              <a:t>Geriatr</a:t>
            </a:r>
            <a:r>
              <a:rPr lang="en-US" dirty="0"/>
              <a:t>. 2019;19(1):354. Published 2019 Dec 23. doi:10.1186/s12877-019-1375-9</a:t>
            </a:r>
          </a:p>
          <a:p>
            <a:pPr lvl="1"/>
            <a:endParaRPr lang="en-US" dirty="0"/>
          </a:p>
          <a:p>
            <a:pPr lvl="1"/>
            <a:endParaRPr lang="en-US" dirty="0" smtClean="0"/>
          </a:p>
          <a:p>
            <a:pPr lvl="1"/>
            <a:endParaRPr lang="en-US" dirty="0" smtClean="0"/>
          </a:p>
          <a:p>
            <a:endParaRPr lang="en-US" dirty="0"/>
          </a:p>
          <a:p>
            <a:pPr lvl="1"/>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20461091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4" y="506466"/>
            <a:ext cx="8574087" cy="967840"/>
          </a:xfrm>
        </p:spPr>
        <p:txBody>
          <a:bodyPr>
            <a:normAutofit/>
          </a:bodyPr>
          <a:lstStyle/>
          <a:p>
            <a:r>
              <a:rPr lang="en-US" dirty="0" smtClean="0"/>
              <a:t>Mindfulness:  Mind Body Connection</a:t>
            </a:r>
            <a:endParaRPr lang="en-US" dirty="0"/>
          </a:p>
        </p:txBody>
      </p:sp>
      <p:sp>
        <p:nvSpPr>
          <p:cNvPr id="3" name="Content Placeholder 2"/>
          <p:cNvSpPr>
            <a:spLocks noGrp="1"/>
          </p:cNvSpPr>
          <p:nvPr>
            <p:ph idx="1"/>
          </p:nvPr>
        </p:nvSpPr>
        <p:spPr>
          <a:xfrm>
            <a:off x="284164" y="1982663"/>
            <a:ext cx="8574087" cy="4819494"/>
          </a:xfrm>
        </p:spPr>
        <p:txBody>
          <a:bodyPr>
            <a:normAutofit fontScale="32500" lnSpcReduction="20000"/>
          </a:bodyPr>
          <a:lstStyle/>
          <a:p>
            <a:pPr algn="ctr"/>
            <a:endParaRPr lang="en-US" sz="5100" dirty="0" smtClean="0"/>
          </a:p>
          <a:p>
            <a:pPr marL="0" indent="0" algn="ctr">
              <a:buNone/>
            </a:pPr>
            <a:r>
              <a:rPr lang="en-US" sz="7200" b="1" dirty="0" smtClean="0"/>
              <a:t>Accepting your body is crucial for your peace and freedom. Every human being is born as a flower in the garden of humanity. And flowers differ from each other. If you can’t accept your body and your mind, you can’t be home for yourself. When you practice building a home in yourself, you become more and more beautiful. You radiate your inner peace, warmth, and joy. </a:t>
            </a:r>
          </a:p>
          <a:p>
            <a:pPr marL="0" indent="0" algn="ctr">
              <a:buNone/>
            </a:pPr>
            <a:r>
              <a:rPr lang="en-US" sz="7200" dirty="0" smtClean="0"/>
              <a:t>-</a:t>
            </a:r>
            <a:r>
              <a:rPr lang="en-US" sz="7200" dirty="0" err="1" smtClean="0"/>
              <a:t>Thich</a:t>
            </a:r>
            <a:r>
              <a:rPr lang="en-US" sz="7200" dirty="0" smtClean="0"/>
              <a:t> </a:t>
            </a:r>
            <a:r>
              <a:rPr lang="en-US" sz="7200" dirty="0" err="1" smtClean="0"/>
              <a:t>Nhat</a:t>
            </a:r>
            <a:r>
              <a:rPr lang="en-US" sz="7200" dirty="0" smtClean="0"/>
              <a:t> </a:t>
            </a:r>
            <a:r>
              <a:rPr lang="en-US" sz="7200" dirty="0" err="1" smtClean="0"/>
              <a:t>Hanh</a:t>
            </a:r>
            <a:endParaRPr lang="en-US" sz="7200" dirty="0"/>
          </a:p>
          <a:p>
            <a:pPr marL="0" indent="0" algn="ctr" fontAlgn="base">
              <a:buNone/>
            </a:pPr>
            <a:r>
              <a:rPr lang="en-US" sz="7200" b="1" smtClean="0"/>
              <a:t>The </a:t>
            </a:r>
            <a:r>
              <a:rPr lang="en-US" sz="7200" b="1" dirty="0"/>
              <a:t>secret of health for both mind and body is...live the present moment wisely and </a:t>
            </a:r>
            <a:r>
              <a:rPr lang="en-US" sz="7200" b="1"/>
              <a:t>earnestly</a:t>
            </a:r>
            <a:r>
              <a:rPr lang="en-US" sz="7200" b="1" smtClean="0"/>
              <a:t>.</a:t>
            </a:r>
            <a:endParaRPr lang="en-US" sz="7200" b="1" dirty="0" smtClean="0"/>
          </a:p>
          <a:p>
            <a:pPr marL="0" indent="0" algn="ctr" fontAlgn="base">
              <a:buNone/>
            </a:pPr>
            <a:r>
              <a:rPr lang="en-US" sz="7200" dirty="0" smtClean="0"/>
              <a:t>-Gautama Buddha </a:t>
            </a:r>
            <a:endParaRPr lang="en-US" sz="7200" dirty="0"/>
          </a:p>
          <a:p>
            <a:pPr marL="0" indent="0" algn="ctr">
              <a:buNone/>
            </a:pPr>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33440920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 &amp; Daily Living </a:t>
            </a:r>
            <a:endParaRPr lang="en-US" dirty="0"/>
          </a:p>
        </p:txBody>
      </p:sp>
      <p:sp>
        <p:nvSpPr>
          <p:cNvPr id="3" name="Content Placeholder 2"/>
          <p:cNvSpPr>
            <a:spLocks noGrp="1"/>
          </p:cNvSpPr>
          <p:nvPr>
            <p:ph idx="1"/>
          </p:nvPr>
        </p:nvSpPr>
        <p:spPr>
          <a:xfrm>
            <a:off x="898331" y="2075600"/>
            <a:ext cx="7820523" cy="4066053"/>
          </a:xfrm>
        </p:spPr>
        <p:txBody>
          <a:bodyPr/>
          <a:lstStyle/>
          <a:p>
            <a:pPr marL="0" indent="0" algn="ctr">
              <a:buNone/>
            </a:pPr>
            <a:endParaRPr lang="en-US" dirty="0" smtClean="0"/>
          </a:p>
          <a:p>
            <a:pPr marL="0" indent="0" algn="ctr">
              <a:buNone/>
            </a:pPr>
            <a:r>
              <a:rPr lang="en-US" b="1" dirty="0" smtClean="0"/>
              <a:t>As </a:t>
            </a:r>
            <a:r>
              <a:rPr lang="en-US" b="1" dirty="0"/>
              <a:t>you will see, mindfulness practice does not need to be another “add-on.” Its beauty lies in the fact that it can be fully and easily integrated into every act of our daily living, reminding us to live the present moment fully</a:t>
            </a:r>
            <a:r>
              <a:rPr lang="en-US" b="1" dirty="0" smtClean="0"/>
              <a:t>.</a:t>
            </a:r>
            <a:endParaRPr lang="en-US" b="1" dirty="0"/>
          </a:p>
          <a:p>
            <a:pPr marL="0" indent="0" algn="ctr">
              <a:buNone/>
            </a:pPr>
            <a:r>
              <a:rPr lang="en-US" dirty="0" smtClean="0"/>
              <a:t>―</a:t>
            </a:r>
            <a:r>
              <a:rPr lang="en-US" dirty="0"/>
              <a:t> </a:t>
            </a:r>
            <a:r>
              <a:rPr lang="en-US" dirty="0" err="1"/>
              <a:t>Thích</a:t>
            </a:r>
            <a:r>
              <a:rPr lang="en-US" dirty="0"/>
              <a:t> </a:t>
            </a:r>
            <a:r>
              <a:rPr lang="en-US" dirty="0" err="1"/>
              <a:t>Nhất</a:t>
            </a:r>
            <a:r>
              <a:rPr lang="en-US" dirty="0"/>
              <a:t> </a:t>
            </a:r>
            <a:r>
              <a:rPr lang="en-US" dirty="0" err="1" smtClean="0"/>
              <a:t>Hạnh</a:t>
            </a: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13502449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of Mindfulness </a:t>
            </a:r>
            <a:endParaRPr lang="en-US" dirty="0"/>
          </a:p>
        </p:txBody>
      </p:sp>
      <p:sp>
        <p:nvSpPr>
          <p:cNvPr id="3" name="Content Placeholder 2"/>
          <p:cNvSpPr>
            <a:spLocks noGrp="1"/>
          </p:cNvSpPr>
          <p:nvPr>
            <p:ph idx="1"/>
          </p:nvPr>
        </p:nvSpPr>
        <p:spPr/>
        <p:txBody>
          <a:bodyPr/>
          <a:lstStyle/>
          <a:p>
            <a:r>
              <a:rPr lang="en-US" dirty="0" smtClean="0"/>
              <a:t>Observe </a:t>
            </a:r>
          </a:p>
          <a:p>
            <a:r>
              <a:rPr lang="en-US" dirty="0" smtClean="0"/>
              <a:t>Describe</a:t>
            </a:r>
          </a:p>
          <a:p>
            <a:r>
              <a:rPr lang="en-US" dirty="0" smtClean="0"/>
              <a:t>Participate</a:t>
            </a:r>
          </a:p>
        </p:txBody>
      </p:sp>
      <p:sp>
        <p:nvSpPr>
          <p:cNvPr id="5" name="Footer Placeholder 4"/>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pic>
        <p:nvPicPr>
          <p:cNvPr id="6" name="Picture 5" descr="Mindful movement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038" y="1903023"/>
            <a:ext cx="3553781" cy="4392474"/>
          </a:xfrm>
          <a:prstGeom prst="rect">
            <a:avLst/>
          </a:prstGeom>
        </p:spPr>
      </p:pic>
    </p:spTree>
    <p:extLst>
      <p:ext uri="{BB962C8B-B14F-4D97-AF65-F5344CB8AC3E}">
        <p14:creationId xmlns:p14="http://schemas.microsoft.com/office/powerpoint/2010/main" val="11779272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of Mindfulness</a:t>
            </a:r>
            <a:endParaRPr lang="en-US" dirty="0"/>
          </a:p>
        </p:txBody>
      </p:sp>
      <p:sp>
        <p:nvSpPr>
          <p:cNvPr id="3" name="Content Placeholder 2"/>
          <p:cNvSpPr>
            <a:spLocks noGrp="1"/>
          </p:cNvSpPr>
          <p:nvPr>
            <p:ph idx="1"/>
          </p:nvPr>
        </p:nvSpPr>
        <p:spPr>
          <a:xfrm>
            <a:off x="2813249" y="2177449"/>
            <a:ext cx="3537309" cy="3992563"/>
          </a:xfrm>
        </p:spPr>
        <p:txBody>
          <a:bodyPr>
            <a:normAutofit lnSpcReduction="10000"/>
          </a:bodyPr>
          <a:lstStyle/>
          <a:p>
            <a:r>
              <a:rPr lang="en-US" dirty="0"/>
              <a:t>Observe </a:t>
            </a:r>
          </a:p>
          <a:p>
            <a:pPr lvl="1"/>
            <a:r>
              <a:rPr lang="en-US" dirty="0"/>
              <a:t>Notice your environment </a:t>
            </a:r>
          </a:p>
          <a:p>
            <a:pPr lvl="1"/>
            <a:r>
              <a:rPr lang="en-US" dirty="0"/>
              <a:t>Pay attention to body sensations</a:t>
            </a:r>
          </a:p>
          <a:p>
            <a:pPr lvl="1"/>
            <a:r>
              <a:rPr lang="en-US" dirty="0"/>
              <a:t>Focus your attention</a:t>
            </a:r>
          </a:p>
          <a:p>
            <a:pPr lvl="1"/>
            <a:r>
              <a:rPr lang="en-US" dirty="0"/>
              <a:t>Practice watching thoughts and emotions</a:t>
            </a:r>
          </a:p>
          <a:p>
            <a:pPr lvl="1"/>
            <a:r>
              <a:rPr lang="en-US" dirty="0"/>
              <a:t>Observe both inside and outside yourself </a:t>
            </a:r>
          </a:p>
          <a:p>
            <a:endParaRPr lang="en-US" dirty="0"/>
          </a:p>
        </p:txBody>
      </p:sp>
      <p:sp>
        <p:nvSpPr>
          <p:cNvPr id="6" name="Footer Placeholder 5"/>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pic>
        <p:nvPicPr>
          <p:cNvPr id="7" name="Picture 6" descr="Mindful movement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99" y="1954482"/>
            <a:ext cx="2673487" cy="3064133"/>
          </a:xfrm>
          <a:prstGeom prst="rect">
            <a:avLst/>
          </a:prstGeom>
        </p:spPr>
      </p:pic>
      <p:pic>
        <p:nvPicPr>
          <p:cNvPr id="8" name="Picture 7" descr="movement 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840705"/>
            <a:ext cx="2640968" cy="3961452"/>
          </a:xfrm>
          <a:prstGeom prst="rect">
            <a:avLst/>
          </a:prstGeom>
        </p:spPr>
      </p:pic>
    </p:spTree>
    <p:extLst>
      <p:ext uri="{BB962C8B-B14F-4D97-AF65-F5344CB8AC3E}">
        <p14:creationId xmlns:p14="http://schemas.microsoft.com/office/powerpoint/2010/main" val="20014769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of Mindfulness</a:t>
            </a:r>
          </a:p>
        </p:txBody>
      </p:sp>
      <p:sp>
        <p:nvSpPr>
          <p:cNvPr id="3" name="Content Placeholder 2"/>
          <p:cNvSpPr>
            <a:spLocks noGrp="1"/>
          </p:cNvSpPr>
          <p:nvPr>
            <p:ph idx="1"/>
          </p:nvPr>
        </p:nvSpPr>
        <p:spPr/>
        <p:txBody>
          <a:bodyPr/>
          <a:lstStyle/>
          <a:p>
            <a:r>
              <a:rPr lang="en-US" dirty="0" smtClean="0"/>
              <a:t>Describe</a:t>
            </a:r>
          </a:p>
          <a:p>
            <a:pPr lvl="1"/>
            <a:r>
              <a:rPr lang="en-US" dirty="0" smtClean="0"/>
              <a:t>Put words on the experience</a:t>
            </a:r>
          </a:p>
          <a:p>
            <a:pPr lvl="1"/>
            <a:r>
              <a:rPr lang="en-US" dirty="0" smtClean="0"/>
              <a:t>Label what you observe</a:t>
            </a:r>
          </a:p>
          <a:p>
            <a:pPr lvl="1"/>
            <a:r>
              <a:rPr lang="en-US" dirty="0" smtClean="0"/>
              <a:t>Watch for your interpretations and opinions</a:t>
            </a:r>
          </a:p>
          <a:p>
            <a:pPr lvl="1"/>
            <a:r>
              <a:rPr lang="en-US" dirty="0" smtClean="0"/>
              <a:t>Focus on the senses and put into words</a:t>
            </a: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18365932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of Mindfulness</a:t>
            </a:r>
            <a:endParaRPr lang="en-US" dirty="0"/>
          </a:p>
        </p:txBody>
      </p:sp>
      <p:sp>
        <p:nvSpPr>
          <p:cNvPr id="3" name="Content Placeholder 2"/>
          <p:cNvSpPr>
            <a:spLocks noGrp="1"/>
          </p:cNvSpPr>
          <p:nvPr>
            <p:ph idx="1"/>
          </p:nvPr>
        </p:nvSpPr>
        <p:spPr/>
        <p:txBody>
          <a:bodyPr/>
          <a:lstStyle/>
          <a:p>
            <a:r>
              <a:rPr lang="en-US" dirty="0" smtClean="0"/>
              <a:t>Participate</a:t>
            </a:r>
          </a:p>
          <a:p>
            <a:pPr lvl="1"/>
            <a:r>
              <a:rPr lang="en-US" dirty="0" smtClean="0"/>
              <a:t>Throw yourself completely into the activity</a:t>
            </a:r>
          </a:p>
          <a:p>
            <a:pPr lvl="1"/>
            <a:r>
              <a:rPr lang="en-US" dirty="0" smtClean="0"/>
              <a:t>Become one with whatever you are doing</a:t>
            </a:r>
          </a:p>
          <a:p>
            <a:pPr lvl="1"/>
            <a:r>
              <a:rPr lang="en-US" dirty="0" smtClean="0"/>
              <a:t>Act intuitively, what is needed for the situation</a:t>
            </a:r>
          </a:p>
          <a:p>
            <a:pPr lvl="1"/>
            <a:r>
              <a:rPr lang="en-US" dirty="0" smtClean="0"/>
              <a:t>Go with the flow, respond with spontaneity</a:t>
            </a:r>
            <a:endParaRPr lang="en-US" dirty="0"/>
          </a:p>
        </p:txBody>
      </p:sp>
      <p:sp>
        <p:nvSpPr>
          <p:cNvPr id="4" name="Footer Placeholder 3"/>
          <p:cNvSpPr>
            <a:spLocks noGrp="1"/>
          </p:cNvSpPr>
          <p:nvPr>
            <p:ph type="ftr" sz="quarter" idx="11"/>
          </p:nvPr>
        </p:nvSpPr>
        <p:spPr/>
        <p:txBody>
          <a:bodyPr/>
          <a:lstStyle/>
          <a:p>
            <a:r>
              <a:rPr lang="en-US" smtClean="0"/>
              <a:t>Elizabeth Driscoll, LPC, Define Your Duende, The International Center for Contemporary Psychoanalytic Psychotherapy </a:t>
            </a:r>
            <a:endParaRPr lang="en-US"/>
          </a:p>
        </p:txBody>
      </p:sp>
    </p:spTree>
    <p:extLst>
      <p:ext uri="{BB962C8B-B14F-4D97-AF65-F5344CB8AC3E}">
        <p14:creationId xmlns:p14="http://schemas.microsoft.com/office/powerpoint/2010/main" val="8899037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7510</TotalTime>
  <Words>2867</Words>
  <Application>Microsoft Macintosh PowerPoint</Application>
  <PresentationFormat>On-screen Show (4:3)</PresentationFormat>
  <Paragraphs>310</Paragraphs>
  <Slides>31</Slides>
  <Notes>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Spectrum</vt:lpstr>
      <vt:lpstr>Be There for your Movement</vt:lpstr>
      <vt:lpstr>What we will cover</vt:lpstr>
      <vt:lpstr>Why, Mindful Movement</vt:lpstr>
      <vt:lpstr>Mindfulness:  Mind Body Connection</vt:lpstr>
      <vt:lpstr>Mindfulness &amp; Daily Living </vt:lpstr>
      <vt:lpstr>What of Mindfulness </vt:lpstr>
      <vt:lpstr>What of Mindfulness</vt:lpstr>
      <vt:lpstr>What of Mindfulness</vt:lpstr>
      <vt:lpstr>What of Mindfulness</vt:lpstr>
      <vt:lpstr>How of Mindfulness </vt:lpstr>
      <vt:lpstr>How of Mindfulness</vt:lpstr>
      <vt:lpstr>How of Mindfulness</vt:lpstr>
      <vt:lpstr>How of Mindfulness</vt:lpstr>
      <vt:lpstr>Mindful Movement Applications</vt:lpstr>
      <vt:lpstr>Mindful Movement Applications</vt:lpstr>
      <vt:lpstr>Mindful Movement Applications</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10 Trauma Sensitive Yoga Poses </vt:lpstr>
      <vt:lpstr>A Mindful Movement Script</vt:lpstr>
      <vt:lpstr>A Mindful Movement Script Continued</vt:lpstr>
      <vt:lpstr>References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 Eating:  Nourishment for Body &amp; Mind</dc:title>
  <dc:creator>elizabeth driscoll</dc:creator>
  <cp:lastModifiedBy>elizabeth driscoll</cp:lastModifiedBy>
  <cp:revision>52</cp:revision>
  <dcterms:created xsi:type="dcterms:W3CDTF">2020-03-11T01:40:36Z</dcterms:created>
  <dcterms:modified xsi:type="dcterms:W3CDTF">2020-05-29T02:26:39Z</dcterms:modified>
</cp:coreProperties>
</file>